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8"/>
  </p:notesMasterIdLst>
  <p:sldIdLst>
    <p:sldId id="256" r:id="rId2"/>
    <p:sldId id="257" r:id="rId3"/>
    <p:sldId id="258" r:id="rId4"/>
    <p:sldId id="260" r:id="rId5"/>
    <p:sldId id="261" r:id="rId6"/>
    <p:sldId id="262" r:id="rId7"/>
    <p:sldId id="263" r:id="rId8"/>
    <p:sldId id="265" r:id="rId9"/>
    <p:sldId id="267" r:id="rId10"/>
    <p:sldId id="268" r:id="rId11"/>
    <p:sldId id="269" r:id="rId12"/>
    <p:sldId id="270" r:id="rId13"/>
    <p:sldId id="272" r:id="rId14"/>
    <p:sldId id="273" r:id="rId15"/>
    <p:sldId id="274" r:id="rId16"/>
    <p:sldId id="275" r:id="rId17"/>
    <p:sldId id="276" r:id="rId18"/>
    <p:sldId id="277" r:id="rId19"/>
    <p:sldId id="278" r:id="rId20"/>
    <p:sldId id="280" r:id="rId21"/>
    <p:sldId id="375"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5" r:id="rId36"/>
    <p:sldId id="296" r:id="rId37"/>
    <p:sldId id="297" r:id="rId38"/>
    <p:sldId id="298" r:id="rId39"/>
    <p:sldId id="299" r:id="rId40"/>
    <p:sldId id="300" r:id="rId41"/>
    <p:sldId id="301" r:id="rId42"/>
    <p:sldId id="303" r:id="rId43"/>
    <p:sldId id="304" r:id="rId44"/>
    <p:sldId id="305" r:id="rId45"/>
    <p:sldId id="306" r:id="rId46"/>
    <p:sldId id="308" r:id="rId47"/>
    <p:sldId id="310" r:id="rId48"/>
    <p:sldId id="311" r:id="rId49"/>
    <p:sldId id="376" r:id="rId50"/>
    <p:sldId id="312" r:id="rId51"/>
    <p:sldId id="314" r:id="rId52"/>
    <p:sldId id="315" r:id="rId53"/>
    <p:sldId id="316" r:id="rId54"/>
    <p:sldId id="317" r:id="rId55"/>
    <p:sldId id="318" r:id="rId56"/>
    <p:sldId id="319" r:id="rId57"/>
    <p:sldId id="320" r:id="rId58"/>
    <p:sldId id="321" r:id="rId59"/>
    <p:sldId id="323" r:id="rId60"/>
    <p:sldId id="324" r:id="rId61"/>
    <p:sldId id="325" r:id="rId62"/>
    <p:sldId id="326" r:id="rId63"/>
    <p:sldId id="327" r:id="rId64"/>
    <p:sldId id="328" r:id="rId65"/>
    <p:sldId id="329" r:id="rId66"/>
    <p:sldId id="331" r:id="rId67"/>
    <p:sldId id="332" r:id="rId68"/>
    <p:sldId id="333" r:id="rId69"/>
    <p:sldId id="334" r:id="rId70"/>
    <p:sldId id="335" r:id="rId71"/>
    <p:sldId id="336" r:id="rId72"/>
    <p:sldId id="337" r:id="rId73"/>
    <p:sldId id="338" r:id="rId74"/>
    <p:sldId id="340" r:id="rId75"/>
    <p:sldId id="341" r:id="rId76"/>
    <p:sldId id="377" r:id="rId77"/>
    <p:sldId id="342" r:id="rId78"/>
    <p:sldId id="343" r:id="rId79"/>
    <p:sldId id="344" r:id="rId80"/>
    <p:sldId id="345" r:id="rId81"/>
    <p:sldId id="346" r:id="rId82"/>
    <p:sldId id="348" r:id="rId83"/>
    <p:sldId id="349" r:id="rId84"/>
    <p:sldId id="350" r:id="rId85"/>
    <p:sldId id="351" r:id="rId86"/>
    <p:sldId id="352" r:id="rId87"/>
    <p:sldId id="353" r:id="rId88"/>
    <p:sldId id="355" r:id="rId89"/>
    <p:sldId id="356" r:id="rId90"/>
    <p:sldId id="357" r:id="rId91"/>
    <p:sldId id="358" r:id="rId92"/>
    <p:sldId id="359" r:id="rId93"/>
    <p:sldId id="360" r:id="rId94"/>
    <p:sldId id="362" r:id="rId95"/>
    <p:sldId id="363" r:id="rId96"/>
    <p:sldId id="364" r:id="rId97"/>
    <p:sldId id="365" r:id="rId98"/>
    <p:sldId id="366" r:id="rId99"/>
    <p:sldId id="367" r:id="rId100"/>
    <p:sldId id="369" r:id="rId101"/>
    <p:sldId id="370" r:id="rId102"/>
    <p:sldId id="378" r:id="rId103"/>
    <p:sldId id="372" r:id="rId104"/>
    <p:sldId id="373" r:id="rId105"/>
    <p:sldId id="371" r:id="rId106"/>
    <p:sldId id="374" r:id="rId10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notesMaster" Target="notesMasters/notes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095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d6def5f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e63bda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2a7f1a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aff5a1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f6a24d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9ddac7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25bf0a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85900b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68e1bd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2c638d4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5#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f8e9fd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9a02b12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2653853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f05e1f9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f2b45a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d9805f5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5593849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6_BD.71_1#b6b4fd39b?vja=1&amp;pid=d6def5f4f&amp;color=0,0,0&amp;mp=1&amp;vtp=1&amp;bt=1"/>
          <p:cNvSpPr/>
          <p:nvPr/>
        </p:nvSpPr>
        <p:spPr>
          <a:xfrm>
            <a:off x="722376" y="896112"/>
            <a:ext cx="10753344" cy="2247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Dunhuang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forgotten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Grottoes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abandoned.It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1900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Taoist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Dunhuang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bound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prosperity.</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72_1#b6b4fd39b.blank?vja=1&amp;pid=d6def5f4f&amp;color=0,0,0&amp;mp=1&amp;vpa=45&amp;vtp=1"/>
          <p:cNvSpPr/>
          <p:nvPr/>
        </p:nvSpPr>
        <p:spPr>
          <a:xfrm>
            <a:off x="8920226" y="845312"/>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gradually</a:t>
            </a:r>
            <a:endParaRPr lang="en-US" altLang="zh-CN" sz="2000" dirty="0"/>
          </a:p>
        </p:txBody>
      </p:sp>
      <p:sp>
        <p:nvSpPr>
          <p:cNvPr id="4" name="QM_6_AN.73_1#b6b4fd39b.blank?vja=1&amp;pid=d6def5f4f&amp;color=0,0,0&amp;mp=1&amp;vpa=46&amp;vtp=1"/>
          <p:cNvSpPr/>
          <p:nvPr/>
        </p:nvSpPr>
        <p:spPr>
          <a:xfrm>
            <a:off x="10641140" y="1239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5" name="QM_6_AN.74_1#b6b4fd39b.blank?vja=1&amp;pid=d6def5f4f&amp;color=0,0,0&amp;mp=1&amp;vpa=47&amp;vtp=1"/>
          <p:cNvSpPr/>
          <p:nvPr/>
        </p:nvSpPr>
        <p:spPr>
          <a:xfrm>
            <a:off x="8686610" y="1620012"/>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sealed</a:t>
            </a:r>
            <a:endParaRPr lang="en-US" altLang="zh-CN" sz="2000" dirty="0"/>
          </a:p>
        </p:txBody>
      </p:sp>
      <p:sp>
        <p:nvSpPr>
          <p:cNvPr id="6" name="QM_6_AN.75_1#b6b4fd39b.blank?vja=1&amp;pid=d6def5f4f&amp;color=0,0,0&amp;mp=1&amp;vpa=48&amp;vtp=1"/>
          <p:cNvSpPr/>
          <p:nvPr/>
        </p:nvSpPr>
        <p:spPr>
          <a:xfrm>
            <a:off x="5673789" y="2750312"/>
            <a:ext cx="944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enjoy</a:t>
            </a:r>
            <a:endParaRPr lang="en-US" altLang="zh-CN" sz="2000" dirty="0"/>
          </a:p>
        </p:txBody>
      </p:sp>
      <p:sp>
        <p:nvSpPr>
          <p:cNvPr id="7" name="QB_7_BD.76_1#ab494080d?vja=1&amp;pid=b6b4fd39b&amp;color=0,0,0&amp;vtp=1"/>
          <p:cNvSpPr/>
          <p:nvPr/>
        </p:nvSpPr>
        <p:spPr>
          <a:xfrm>
            <a:off x="722376" y="315455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8" name="QB_7_AN.77_1#ab494080d.blank?vja=1&amp;pid=b6b4fd39b&amp;color=0,0,0&amp;vpa=49&amp;vtp=1"/>
          <p:cNvSpPr/>
          <p:nvPr/>
        </p:nvSpPr>
        <p:spPr>
          <a:xfrm>
            <a:off x="1062101" y="311645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9" name="QB_7_AS.78_1#ab494080d?vja=1&amp;pid=b6b4fd39b&amp;color=0,0,0&amp;vtp=1"/>
          <p:cNvSpPr/>
          <p:nvPr/>
        </p:nvSpPr>
        <p:spPr>
          <a:xfrm>
            <a:off x="722376" y="35764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中起</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作用”，important的发音以元音音素开头。故填an。</a:t>
            </a:r>
            <a:endParaRPr lang="en-US" altLang="zh-CN" sz="2200" dirty="0"/>
          </a:p>
        </p:txBody>
      </p:sp>
      <p:sp>
        <p:nvSpPr>
          <p:cNvPr id="10" name="QB_7_BD.79_1#b4c00047e?vja=1&amp;pid=b6b4fd39b&amp;color=0,0,0&amp;vtp=1"/>
          <p:cNvSpPr/>
          <p:nvPr/>
        </p:nvSpPr>
        <p:spPr>
          <a:xfrm>
            <a:off x="722376" y="43836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1" name="QB_7_AN.80_1#b4c00047e.blank?vja=1&amp;pid=b6b4fd39b&amp;color=0,0,0&amp;vpa=50&amp;vtp=1"/>
          <p:cNvSpPr/>
          <p:nvPr/>
        </p:nvSpPr>
        <p:spPr>
          <a:xfrm>
            <a:off x="1036701" y="43455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2" name="QB_7_AS.81_1#b4c00047e?vja=1&amp;pid=b6b4fd39b&amp;color=0,0,0&amp;vtp=1"/>
          <p:cNvSpPr/>
          <p:nvPr/>
        </p:nvSpPr>
        <p:spPr>
          <a:xfrm>
            <a:off x="722376" y="48083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为固定搭配，意为“因为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而闻名”。be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意为“作为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而闻名”。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1" grpId="0" build="p" animBg="1"/>
      <p:bldP spid="12"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O_5_BD.515_1#78e492d5b?vja=1&amp;pid=8f2b45a18&amp;color=0,0,0&amp;vtp=1&amp;bt=1"/>
          <p:cNvSpPr/>
          <p:nvPr/>
        </p:nvSpPr>
        <p:spPr>
          <a:xfrm>
            <a:off x="722376" y="900000"/>
            <a:ext cx="10753344" cy="5211382"/>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[全国新课标Ⅰ2023年1月·浙江]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Washington.I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hummingbird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（蜂鸟）,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desperately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spider-webs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（蛛网）</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stuffed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spider-webs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thirsty?</a:t>
            </a:r>
            <a:r>
              <a:rPr lang="en-US" altLang="zh-CN" sz="100" b="0" i="0" kern="0" spc="-99900" dirty="0">
                <a:solidFill>
                  <a:srgbClr val="FFFFFF"/>
                </a:solidFill>
                <a:latin typeface="Times New Roman" pitchFamily="34" charset="0"/>
                <a:ea typeface="微软雅黑" pitchFamily="34" charset="-122"/>
                <a:cs typeface="Times New Roman" pitchFamily="34" charset="-120"/>
              </a:rPr>
              <a:t>#1.1.2</a:t>
            </a:r>
            <a:endParaRPr lang="en-US" altLang="zh-CN" sz="2000" dirty="0"/>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O_5_BD.515_2#78e492d5b?vja=0&amp;pid=8f2b45a18&amp;color=0,0,0&amp;mp=1&amp;vtp=1&amp;bt=1"/>
          <p:cNvSpPr/>
          <p:nvPr/>
        </p:nvSpPr>
        <p:spPr>
          <a:xfrm>
            <a:off x="722376" y="896112"/>
            <a:ext cx="10753344" cy="457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blackberry-lined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（悬停）,</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sight.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hummingbird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incident.They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hummingbird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hovering.She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speechless.Then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good-bye.”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a:t>
            </a:r>
            <a:r>
              <a:rPr lang="en-US" altLang="zh-CN" sz="2000" b="0" i="0">
                <a:solidFill>
                  <a:srgbClr val="000000"/>
                </a:solidFill>
                <a:latin typeface="Times New Roman" pitchFamily="34" charset="0"/>
                <a:ea typeface="微软雅黑" pitchFamily="34" charset="-122"/>
                <a:cs typeface="Times New Roman" pitchFamily="34" charset="-120"/>
              </a:rPr>
              <a:t>左右。</a:t>
            </a:r>
            <a:endParaRPr lang="en-US" altLang="zh-CN" sz="2000" dirty="0"/>
          </a:p>
          <a:p>
            <a:pPr algn="l">
              <a:lnSpc>
                <a:spcPct val="125000"/>
              </a:lnSpc>
            </a:pPr>
            <a:endParaRPr lang="en-US" altLang="zh-CN" sz="2000" dirty="0"/>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5_2#78e492d5b?vja=0&amp;pid=8f2b45a18&amp;color=0,0,0&amp;mp=1&amp;vtp=1&amp;bt=1">
            <a:extLst>
              <a:ext uri="{FF2B5EF4-FFF2-40B4-BE49-F238E27FC236}">
                <a16:creationId xmlns:a16="http://schemas.microsoft.com/office/drawing/2014/main" id="{C5FC6A06-7B67-F3BA-CF2E-520FF4C45F20}"/>
              </a:ext>
            </a:extLst>
          </p:cNvPr>
          <p:cNvSpPr/>
          <p:nvPr/>
        </p:nvSpPr>
        <p:spPr>
          <a:xfrm>
            <a:off x="722376" y="900000"/>
            <a:ext cx="10753344" cy="1488250"/>
          </a:xfrm>
          <a:prstGeom prst="rect">
            <a:avLst/>
          </a:prstGeom>
          <a:noFill/>
          <a:ln/>
        </p:spPr>
        <p:txBody>
          <a:bodyPr wrap="square" lIns="0" tIns="0" rIns="0" bIns="0" rtlCol="0" anchor="t"/>
          <a:lstStyle/>
          <a:p>
            <a:pPr>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________________________________________________________________</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hummingbird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Tree>
    <p:extLst>
      <p:ext uri="{BB962C8B-B14F-4D97-AF65-F5344CB8AC3E}">
        <p14:creationId xmlns:p14="http://schemas.microsoft.com/office/powerpoint/2010/main" val="2858908114"/>
      </p:ext>
    </p:extLst>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O_5_AS.517_1#78e492d5b?vja=1&amp;pid=8f2b45a18&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18" name="QO_5_AS.517_2#78e492d5b?colgroup=4,35&amp;vja=1&amp;pid=8f2b45a18&amp;color=0,0,0&amp;vtp=1"/>
          <p:cNvGraphicFramePr>
            <a:graphicFrameLocks noGrp="1"/>
          </p:cNvGraphicFramePr>
          <p:nvPr>
            <p:extLst>
              <p:ext uri="{D42A27DB-BD31-4B8C-83A1-F6EECF244321}">
                <p14:modId xmlns:p14="http://schemas.microsoft.com/office/powerpoint/2010/main" val="886482818"/>
              </p:ext>
            </p:extLst>
          </p:nvPr>
        </p:nvGraphicFramePr>
        <p:xfrm>
          <a:off x="722376" y="1765124"/>
          <a:ext cx="10725912" cy="2863977"/>
        </p:xfrm>
        <a:graphic>
          <a:graphicData uri="http://schemas.openxmlformats.org/drawingml/2006/table">
            <a:tbl>
              <a:tblPr/>
              <a:tblGrid>
                <a:gridCol w="1426464">
                  <a:extLst>
                    <a:ext uri="{9D8B030D-6E8A-4147-A177-3AD203B41FA5}">
                      <a16:colId xmlns:a16="http://schemas.microsoft.com/office/drawing/2014/main" val="20000"/>
                    </a:ext>
                  </a:extLst>
                </a:gridCol>
                <a:gridCol w="9299448">
                  <a:extLst>
                    <a:ext uri="{9D8B030D-6E8A-4147-A177-3AD203B41FA5}">
                      <a16:colId xmlns:a16="http://schemas.microsoft.com/office/drawing/2014/main" val="20001"/>
                    </a:ext>
                  </a:extLst>
                </a:gridCol>
              </a:tblGrid>
              <a:tr h="201129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讲述了作者被邀请去一个农场野餐，路上发现在一间废弃的小屋里，有只蜂鸟被蜘蛛网困住了。作者救了蜂鸟，把蜂鸟带出去的时候它迟迟不肯飞走。当作者走在一条布满黑莓的小路上时，它开始动了，但是却没有立刻飞走，后来它徘徊在作者眼前一段时间后，终于飞走了。当野餐结束，作者准备离开时，蜂鸟又飞到作者面前，好像是在和作者告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作者、被救的蜂鸟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蜂鸟被救之后，与作者产生了什么联系。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O_5_AS.517_3#78e492d5b?vja=1&amp;pid=8f2b45a18&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19" name="QO_5_AS.517_4#78e492d5b?colgroup=8,31&amp;vja=1&amp;pid=8f2b45a18&amp;color=0,0,0&amp;vtp=1"/>
          <p:cNvGraphicFramePr>
            <a:graphicFrameLocks noGrp="1"/>
          </p:cNvGraphicFramePr>
          <p:nvPr>
            <p:extLst>
              <p:ext uri="{D42A27DB-BD31-4B8C-83A1-F6EECF244321}">
                <p14:modId xmlns:p14="http://schemas.microsoft.com/office/powerpoint/2010/main" val="2880884794"/>
              </p:ext>
            </p:extLst>
          </p:nvPr>
        </p:nvGraphicFramePr>
        <p:xfrm>
          <a:off x="722376" y="1384124"/>
          <a:ext cx="10725912" cy="3686302"/>
        </p:xfrm>
        <a:graphic>
          <a:graphicData uri="http://schemas.openxmlformats.org/drawingml/2006/table">
            <a:tbl>
              <a:tblPr/>
              <a:tblGrid>
                <a:gridCol w="2432304">
                  <a:extLst>
                    <a:ext uri="{9D8B030D-6E8A-4147-A177-3AD203B41FA5}">
                      <a16:colId xmlns:a16="http://schemas.microsoft.com/office/drawing/2014/main" val="20000"/>
                    </a:ext>
                  </a:extLst>
                </a:gridCol>
                <a:gridCol w="8293608">
                  <a:extLst>
                    <a:ext uri="{9D8B030D-6E8A-4147-A177-3AD203B41FA5}">
                      <a16:colId xmlns:a16="http://schemas.microsoft.com/office/drawing/2014/main" val="20001"/>
                    </a:ext>
                  </a:extLst>
                </a:gridCol>
              </a:tblGrid>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续写第一段（提示句：几个星期后，我又去了农场。）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由第一段提示句并结合第二段的提示句可知，第一段可以描写作者回到农场后，又想起了自己救下的那只蜂鸟，好奇那只蜂鸟飞走后发生的故事。第一段可以主要描写作者回到农场后的所看所想。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续写第二段（提示句：我正要离开，这时蜂鸟出现了。）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由第二段提示句可知，第二段可以描写作者看见这只蜂鸟后，他们之间产生了怎样的互动以及作者的心理活动。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作者回到农场——想到蜂鸟——看见蜂鸟——与蜂鸟互动——离开农场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作者：回忆起自己救下蜂鸟——担忧蜂鸟后来的状况——再次看到蜂鸟后感到高兴和欣慰——对人与动物的关系产生感悟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fade">
                                      <p:cBhvr>
                                        <p:cTn id="1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O_5_AN.516_1#78e492d5b?vja=1&amp;pid=8f2b45a18&amp;color=0,0,0&amp;vtp=1&amp;bt=1"/>
          <p:cNvSpPr/>
          <p:nvPr/>
        </p:nvSpPr>
        <p:spPr>
          <a:xfrm>
            <a:off x="722376" y="900000"/>
            <a:ext cx="10753344" cy="4538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farm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thoughts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drifted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rescued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hummingbird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spider-webs.I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rushed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deserted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house.It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original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window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nowhere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found.Leaving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house,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couldn’t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getting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now.Had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managed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back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somewhere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struggling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survive?</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hummingbird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appeared.A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flash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movement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attention.I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hummingbird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hovering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air.It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seemed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bird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fixed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beady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eyes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trying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convey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deep,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unspoken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gratitude.I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felt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relief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grateful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creature,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knew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always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cherish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memories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drove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82_1#8e0bd741e?vja=1&amp;pid=b6b4fd39b&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83_1#8e0bd741e.blank?vja=1&amp;pid=b6b4fd39b&amp;color=0,0,0&amp;mp=1&amp;vpa=51&amp;vtp=1"/>
          <p:cNvSpPr/>
          <p:nvPr/>
        </p:nvSpPr>
        <p:spPr>
          <a:xfrm>
            <a:off x="1049401" y="845313"/>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consisting</a:t>
            </a:r>
            <a:endParaRPr lang="en-US" altLang="zh-CN" sz="2000" dirty="0"/>
          </a:p>
        </p:txBody>
      </p:sp>
      <p:sp>
        <p:nvSpPr>
          <p:cNvPr id="4" name="QB_7_AS.84_1#8e0bd741e?vja=1&amp;pid=b6b4fd39b&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句中已有连系动词seem，设空处应用非谓语动词。consist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of和主语The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Mogao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Grottoes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之间为逻辑上的主动关系，应用现在分词作后置定语。故填consisting。</a:t>
            </a:r>
            <a:endParaRPr lang="en-US" altLang="zh-CN" sz="2200" dirty="0"/>
          </a:p>
        </p:txBody>
      </p:sp>
      <p:sp>
        <p:nvSpPr>
          <p:cNvPr id="5" name="QB_7_BD.85_1#358ab8028?vja=1&amp;pid=b6b4fd39b&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7_AN.86_1#358ab8028.blank?vja=1&amp;pid=b6b4fd39b&amp;color=0,0,0&amp;vpa=52&amp;vtp=1"/>
          <p:cNvSpPr/>
          <p:nvPr/>
        </p:nvSpPr>
        <p:spPr>
          <a:xfrm>
            <a:off x="1049401" y="2072259"/>
            <a:ext cx="1211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astonishing</a:t>
            </a:r>
            <a:endParaRPr lang="en-US" altLang="zh-CN" sz="2000" dirty="0"/>
          </a:p>
        </p:txBody>
      </p:sp>
      <p:sp>
        <p:nvSpPr>
          <p:cNvPr id="7" name="QB_7_AS.87_1#358ab8028?vja=1&amp;pid=b6b4fd39b&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本句为主系表结构，此处应用形容词作表语。根据语境可知，此处表示“令人惊讶的”。故填astonishing。</a:t>
            </a:r>
            <a:endParaRPr lang="en-US" altLang="zh-CN" sz="2200" dirty="0"/>
          </a:p>
        </p:txBody>
      </p:sp>
      <p:sp>
        <p:nvSpPr>
          <p:cNvPr id="8" name="QB_7_BD.88_1#0611faad9?vja=1&amp;pid=b6b4fd39b&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89_1#0611faad9.blank?vja=1&amp;pid=b6b4fd39b&amp;color=0,0,0&amp;vpa=53&amp;vtp=1"/>
          <p:cNvSpPr/>
          <p:nvPr/>
        </p:nvSpPr>
        <p:spPr>
          <a:xfrm>
            <a:off x="1024001" y="3316859"/>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10" name="QB_7_AS.90_1#0611faad9?vja=1&amp;pid=b6b4fd39b&amp;color=0,0,0&amp;vtp=1"/>
          <p:cNvSpPr/>
          <p:nvPr/>
        </p:nvSpPr>
        <p:spPr>
          <a:xfrm>
            <a:off x="722376" y="3779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本句为主系表结构，设空处为系动词，主语ones为复数形式，且根据语境和上文的The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murals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are可知，此处表示客观陈述，应用一般现在时。故填are。</a:t>
            </a:r>
            <a:endParaRPr lang="en-US" altLang="zh-CN" sz="2200" dirty="0"/>
          </a:p>
        </p:txBody>
      </p:sp>
      <p:sp>
        <p:nvSpPr>
          <p:cNvPr id="11" name="QB_7_BD.91_1#7b0511c86?vja=1&amp;pid=b6b4fd39b&amp;color=0,0,0&amp;vtp=1"/>
          <p:cNvSpPr/>
          <p:nvPr/>
        </p:nvSpPr>
        <p:spPr>
          <a:xfrm>
            <a:off x="722376" y="45741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12" name="QB_7_AN.92_1#7b0511c86.blank?vja=1&amp;pid=b6b4fd39b&amp;color=0,0,0&amp;vpa=54&amp;vtp=1"/>
          <p:cNvSpPr/>
          <p:nvPr/>
        </p:nvSpPr>
        <p:spPr>
          <a:xfrm>
            <a:off x="1049401" y="4536059"/>
            <a:ext cx="1463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scarves/scarfs</a:t>
            </a:r>
            <a:endParaRPr lang="en-US" altLang="zh-CN" sz="2000" dirty="0"/>
          </a:p>
        </p:txBody>
      </p:sp>
      <p:sp>
        <p:nvSpPr>
          <p:cNvPr id="13" name="QB_7_AS.93_1#7b0511c86?vja=1&amp;pid=b6b4fd39b&amp;color=0,0,0&amp;vtp=1"/>
          <p:cNvSpPr/>
          <p:nvPr/>
        </p:nvSpPr>
        <p:spPr>
          <a:xfrm>
            <a:off x="722376" y="4957382"/>
            <a:ext cx="10895013"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设空处前面有their修饰，且根据空前的Some可知，此处表示复数概念。故填scarves/scarfs。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7_BD.94_1#90f5ee47a?vja=1&amp;pid=b6b4fd39b&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95_1#90f5ee47a.blank?vja=1&amp;pid=b6b4fd39b&amp;color=0,0,0&amp;mp=1&amp;vpa=55&amp;vtp=1"/>
          <p:cNvSpPr/>
          <p:nvPr/>
        </p:nvSpPr>
        <p:spPr>
          <a:xfrm>
            <a:off x="1024001" y="845313"/>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gradually</a:t>
            </a:r>
            <a:endParaRPr lang="en-US" altLang="zh-CN" sz="2000" dirty="0"/>
          </a:p>
        </p:txBody>
      </p:sp>
      <p:sp>
        <p:nvSpPr>
          <p:cNvPr id="4" name="QB_7_AS.96_1#90f5ee47a?vja=1&amp;pid=b6b4fd39b&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设空处修饰动词forgotten，应用副词形式，故填gradually。</a:t>
            </a:r>
            <a:endParaRPr lang="en-US" altLang="zh-CN" sz="2200" dirty="0"/>
          </a:p>
        </p:txBody>
      </p:sp>
      <p:sp>
        <p:nvSpPr>
          <p:cNvPr id="5" name="QB_7_BD.97_1#e4950fc78?vja=1&amp;pid=b6b4fd39b&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98_1#e4950fc78.blank?vja=1&amp;pid=b6b4fd39b&amp;color=0,0,0&amp;vpa=56&amp;vtp=1"/>
          <p:cNvSpPr/>
          <p:nvPr/>
        </p:nvSpPr>
        <p:spPr>
          <a:xfrm>
            <a:off x="1049401" y="16256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99_1#e4950fc78?vja=1&amp;pid=b6b4fd39b&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此处为强调not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1900的强调句，强调时间状语，故填that。</a:t>
            </a:r>
            <a:endParaRPr lang="en-US" altLang="zh-CN" sz="2200" dirty="0"/>
          </a:p>
        </p:txBody>
      </p:sp>
      <p:sp>
        <p:nvSpPr>
          <p:cNvPr id="8" name="QB_7_BD.100_1#ef05125fd?vja=1&amp;pid=b6b4fd39b&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101_1#ef05125fd.blank?vja=1&amp;pid=b6b4fd39b&amp;color=0,0,0&amp;vpa=57&amp;vtp=1"/>
          <p:cNvSpPr/>
          <p:nvPr/>
        </p:nvSpPr>
        <p:spPr>
          <a:xfrm>
            <a:off x="1049401" y="2400300"/>
            <a:ext cx="1212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sealed</a:t>
            </a:r>
            <a:endParaRPr lang="en-US" altLang="zh-CN" sz="2000" dirty="0"/>
          </a:p>
        </p:txBody>
      </p:sp>
      <p:sp>
        <p:nvSpPr>
          <p:cNvPr id="10" name="QB_7_AS.102_1#ef05125fd?vja=1&amp;pid=b6b4fd39b&amp;color=0,0,0&amp;vtp=1"/>
          <p:cNvSpPr/>
          <p:nvPr/>
        </p:nvSpPr>
        <p:spPr>
          <a:xfrm>
            <a:off x="722376" y="286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___up为句子的谓语，根据时间状语all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ago可知，时态应为一般过去时。seal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up意为“封闭；密封”，与主语It之间为被动关系，应用一般过去时的被动语态。故填was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sealed。</a:t>
            </a:r>
            <a:endParaRPr lang="en-US" altLang="zh-CN" sz="2200" dirty="0"/>
          </a:p>
        </p:txBody>
      </p:sp>
      <p:sp>
        <p:nvSpPr>
          <p:cNvPr id="11" name="QB_7_BD.103_1#e800b281f?vja=1&amp;pid=b6b4fd39b&amp;color=0,0,0&amp;vtp=1"/>
          <p:cNvSpPr/>
          <p:nvPr/>
        </p:nvSpPr>
        <p:spPr>
          <a:xfrm>
            <a:off x="722376" y="3659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104_1#e800b281f.blank?vja=1&amp;pid=b6b4fd39b&amp;color=0,0,0&amp;vpa=58&amp;vtp=1"/>
          <p:cNvSpPr/>
          <p:nvPr/>
        </p:nvSpPr>
        <p:spPr>
          <a:xfrm>
            <a:off x="1176401" y="3608959"/>
            <a:ext cx="944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enjoy</a:t>
            </a:r>
            <a:endParaRPr lang="en-US" altLang="zh-CN" sz="2000" dirty="0"/>
          </a:p>
        </p:txBody>
      </p:sp>
      <p:sp>
        <p:nvSpPr>
          <p:cNvPr id="13" name="QB_7_AS.105_1#e800b281f?vja=1&amp;pid=b6b4fd39b&amp;color=0,0,0&amp;vtp=1"/>
          <p:cNvSpPr/>
          <p:nvPr/>
        </p:nvSpPr>
        <p:spPr>
          <a:xfrm>
            <a:off x="722376" y="4042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do为固定短语，意为“一定会做；很可能会做”。故填to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106_1#8af1c808c?vja=1&amp;pid=4e63bdaa4&amp;color=0,0,0&amp;vtp=1&amp;bt=1"/>
          <p:cNvSpPr/>
          <p:nvPr/>
        </p:nvSpPr>
        <p:spPr>
          <a:xfrm>
            <a:off x="722376" y="900000"/>
            <a:ext cx="10753344" cy="45339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[湖北七校联考2025高二期中]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aircraft.During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hawks”,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resembled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kites.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ability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heritage.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（繁荣）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affordable,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kites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kites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AN.107_1#8af1c808c.blank?vja=1&amp;pid=4e63bdaa4&amp;color=0,0,0&amp;vpa=59&amp;vtp=1"/>
          <p:cNvSpPr/>
          <p:nvPr/>
        </p:nvSpPr>
        <p:spPr>
          <a:xfrm>
            <a:off x="7079806" y="1992200"/>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leading</a:t>
            </a:r>
            <a:endParaRPr lang="en-US" altLang="zh-CN" sz="2000" dirty="0"/>
          </a:p>
        </p:txBody>
      </p:sp>
      <p:sp>
        <p:nvSpPr>
          <p:cNvPr id="4" name="QM_6_AN.108_1#8af1c808c.blank?vja=1&amp;pid=4e63bdaa4&amp;color=0,0,0&amp;vpa=60&amp;vtp=1"/>
          <p:cNvSpPr/>
          <p:nvPr/>
        </p:nvSpPr>
        <p:spPr>
          <a:xfrm>
            <a:off x="4410837" y="2766900"/>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
        <p:nvSpPr>
          <p:cNvPr id="5" name="QM_6_AN.109_1#8af1c808c.blank?vja=1&amp;pid=4e63bdaa4&amp;color=0,0,0&amp;vpa=61&amp;vtp=1"/>
          <p:cNvSpPr/>
          <p:nvPr/>
        </p:nvSpPr>
        <p:spPr>
          <a:xfrm>
            <a:off x="1792224" y="3135200"/>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6" name="QM_6_AN.110_1#8af1c808c.blank?vja=1&amp;pid=4e63bdaa4&amp;color=0,0,0&amp;vpa=62&amp;vtp=1"/>
          <p:cNvSpPr/>
          <p:nvPr/>
        </p:nvSpPr>
        <p:spPr>
          <a:xfrm>
            <a:off x="8369745" y="3147900"/>
            <a:ext cx="1325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7" name="QM_6_AN.111_1#8af1c808c.blank?vja=1&amp;pid=4e63bdaa4&amp;color=0,0,0&amp;vpa=63&amp;vtp=1"/>
          <p:cNvSpPr/>
          <p:nvPr/>
        </p:nvSpPr>
        <p:spPr>
          <a:xfrm>
            <a:off x="935101" y="4659200"/>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truly</a:t>
            </a:r>
            <a:endParaRPr lang="en-US" altLang="zh-CN" sz="2000" dirty="0"/>
          </a:p>
        </p:txBody>
      </p:sp>
      <p:sp>
        <p:nvSpPr>
          <p:cNvPr id="8" name="QM_6_AN.112_1#8af1c808c.blank?vja=1&amp;pid=4e63bdaa4&amp;color=0,0,0&amp;vpa=64&amp;vtp=1"/>
          <p:cNvSpPr/>
          <p:nvPr/>
        </p:nvSpPr>
        <p:spPr>
          <a:xfrm>
            <a:off x="1539939" y="5052900"/>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decorated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6_BD.113_1#8af1c808c?vja=1&amp;pid=4e63bdaa4&amp;color=0,0,0&amp;mp=1&amp;vtp=1&amp;bt=1"/>
          <p:cNvSpPr/>
          <p:nvPr/>
        </p:nvSpPr>
        <p:spPr>
          <a:xfrm>
            <a:off x="722376" y="900000"/>
            <a:ext cx="10753344" cy="2159572"/>
          </a:xfrm>
          <a:prstGeom prst="rect">
            <a:avLst/>
          </a:prstGeom>
          <a:noFill/>
          <a:ln/>
        </p:spPr>
        <p:txBody>
          <a:bodyPr wrap="square" lIns="0" tIns="0" rIns="0" bIns="0" rtlCol="0" anchor="t"/>
          <a:lstStyle/>
          <a:p>
            <a:pPr algn="just">
              <a:lnSpc>
                <a:spcPct val="120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craftsmanship,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inheritors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adds.From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attachment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remains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cherished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contemporary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114_1#8af1c808c.blank?vja=1&amp;pid=4e63bdaa4&amp;color=0,0,0&amp;mp=1&amp;vpa=65&amp;vtp=1"/>
          <p:cNvSpPr/>
          <p:nvPr/>
        </p:nvSpPr>
        <p:spPr>
          <a:xfrm>
            <a:off x="5710936" y="1227660"/>
            <a:ext cx="677863"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115_1#8af1c808c.blank?vja=1&amp;pid=4e63bdaa4&amp;color=0,0,0&amp;mp=1&amp;vpa=66&amp;vtp=1"/>
          <p:cNvSpPr/>
          <p:nvPr/>
        </p:nvSpPr>
        <p:spPr>
          <a:xfrm>
            <a:off x="11141139" y="1593420"/>
            <a:ext cx="254000"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5" name="QM_6_AN.116_1#8af1c808c.blank?vja=1&amp;pid=4e63bdaa4&amp;color=0,0,0&amp;mp=1&amp;vpa=67&amp;vtp=1"/>
          <p:cNvSpPr/>
          <p:nvPr/>
        </p:nvSpPr>
        <p:spPr>
          <a:xfrm>
            <a:off x="7777798" y="1959180"/>
            <a:ext cx="1196975"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enthusiasm</a:t>
            </a:r>
            <a:endParaRPr lang="en-US" altLang="zh-CN" sz="2000" dirty="0"/>
          </a:p>
        </p:txBody>
      </p:sp>
      <p:sp>
        <p:nvSpPr>
          <p:cNvPr id="6" name="QM_6_AN.117_1#8af1c808c.blank?vja=1&amp;pid=4e63bdaa4&amp;color=0,0,0&amp;mp=1&amp;vpa=68&amp;vtp=1"/>
          <p:cNvSpPr/>
          <p:nvPr/>
        </p:nvSpPr>
        <p:spPr>
          <a:xfrm>
            <a:off x="2054289" y="2690700"/>
            <a:ext cx="169863"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M_6_EX.118_1#8af1c808c?vja=1&amp;pid=4e63bdaa4&amp;color=0,0,0&amp;vtp=1"/>
          <p:cNvSpPr/>
          <p:nvPr/>
        </p:nvSpPr>
        <p:spPr>
          <a:xfrm>
            <a:off x="722376" y="3069731"/>
            <a:ext cx="10753344" cy="339979"/>
          </a:xfrm>
          <a:prstGeom prst="rect">
            <a:avLst/>
          </a:prstGeom>
          <a:noFill/>
          <a:ln/>
        </p:spPr>
        <p:txBody>
          <a:bodyPr wrap="square" lIns="0" tIns="0" rIns="0" bIns="0" rtlCol="0" anchor="t"/>
          <a:lstStyle/>
          <a:p>
            <a:pPr algn="l">
              <a:lnSpc>
                <a:spcPct val="120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本文是一篇说明文，主要介绍了风筝的历史、发展及文化意义。</a:t>
            </a:r>
            <a:endParaRPr lang="en-US" altLang="zh-CN" sz="2000" dirty="0"/>
          </a:p>
        </p:txBody>
      </p:sp>
      <p:sp>
        <p:nvSpPr>
          <p:cNvPr id="8" name="QB_7_BD.119_1#399ea48d7?vja=1&amp;pid=8af1c808c&amp;color=0,0,0&amp;vtp=1"/>
          <p:cNvSpPr/>
          <p:nvPr/>
        </p:nvSpPr>
        <p:spPr>
          <a:xfrm>
            <a:off x="722376" y="3443683"/>
            <a:ext cx="10753344" cy="336423"/>
          </a:xfrm>
          <a:prstGeom prst="rect">
            <a:avLst/>
          </a:prstGeom>
          <a:noFill/>
          <a:ln/>
        </p:spPr>
        <p:txBody>
          <a:bodyPr wrap="square" lIns="0" tIns="0" rIns="0" bIns="0" rtlCol="0" anchor="t"/>
          <a:lstStyle/>
          <a:p>
            <a:pPr algn="l">
              <a:lnSpc>
                <a:spcPct val="120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120_1#399ea48d7.blank?vja=1&amp;pid=8af1c808c&amp;color=0,0,0&amp;vpa=69&amp;vtp=1"/>
          <p:cNvSpPr/>
          <p:nvPr/>
        </p:nvSpPr>
        <p:spPr>
          <a:xfrm>
            <a:off x="1062101" y="3392883"/>
            <a:ext cx="803275"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leading</a:t>
            </a:r>
            <a:endParaRPr lang="en-US" altLang="zh-CN" sz="2000" dirty="0"/>
          </a:p>
        </p:txBody>
      </p:sp>
      <p:sp>
        <p:nvSpPr>
          <p:cNvPr id="10" name="QB_7_AS.121_1#399ea48d7?vja=1&amp;pid=8af1c808c&amp;color=0,0,0&amp;vtp=1"/>
          <p:cNvSpPr/>
          <p:nvPr/>
        </p:nvSpPr>
        <p:spPr>
          <a:xfrm>
            <a:off x="722376" y="3850337"/>
            <a:ext cx="10753344" cy="1107821"/>
          </a:xfrm>
          <a:prstGeom prst="rect">
            <a:avLst/>
          </a:prstGeom>
          <a:noFill/>
          <a:ln/>
        </p:spPr>
        <p:txBody>
          <a:bodyPr wrap="square" lIns="0" tIns="0" rIns="0" bIns="0" rtlCol="0" anchor="t"/>
          <a:lstStyle/>
          <a:p>
            <a:pPr algn="l">
              <a:lnSpc>
                <a:spcPct val="120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东汉时期，发明家蔡伦改进了造纸术，促成了“纸鸢”的发明，这种纸鸢与今天的风筝相似。主句中已有谓语improved，所以设空处应用非谓语形式；此处表示自然而然的结果，故应用现在分词作结果状语。故填leading。</a:t>
            </a:r>
            <a:endParaRPr lang="en-US" altLang="zh-CN" sz="2200" dirty="0"/>
          </a:p>
        </p:txBody>
      </p:sp>
      <p:sp>
        <p:nvSpPr>
          <p:cNvPr id="11" name="QB_7_BD.122_1#02fd8d3f8?vja=1&amp;pid=8af1c808c&amp;color=0,0,0&amp;vtp=1"/>
          <p:cNvSpPr/>
          <p:nvPr/>
        </p:nvSpPr>
        <p:spPr>
          <a:xfrm>
            <a:off x="722376" y="4993083"/>
            <a:ext cx="10753344" cy="336423"/>
          </a:xfrm>
          <a:prstGeom prst="rect">
            <a:avLst/>
          </a:prstGeom>
          <a:noFill/>
          <a:ln/>
        </p:spPr>
        <p:txBody>
          <a:bodyPr wrap="square" lIns="0" tIns="0" rIns="0" bIns="0" rtlCol="0" anchor="t"/>
          <a:lstStyle/>
          <a:p>
            <a:pPr algn="l">
              <a:lnSpc>
                <a:spcPct val="120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2" name="QB_7_AN.123_1#02fd8d3f8.blank?vja=1&amp;pid=8af1c808c&amp;color=0,0,0&amp;vpa=70&amp;vtp=1"/>
          <p:cNvSpPr/>
          <p:nvPr/>
        </p:nvSpPr>
        <p:spPr>
          <a:xfrm>
            <a:off x="1049401" y="4954983"/>
            <a:ext cx="1196975" cy="339725"/>
          </a:xfrm>
          <a:prstGeom prst="rect">
            <a:avLst/>
          </a:prstGeom>
          <a:noFill/>
          <a:ln/>
        </p:spPr>
        <p:txBody>
          <a:bodyPr wrap="none" lIns="0" tIns="0" rIns="0" bIns="0" rtlCol="0" anchor="t"/>
          <a:lstStyle/>
          <a:p>
            <a:pPr algn="ctr">
              <a:lnSpc>
                <a:spcPct val="120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
        <p:nvSpPr>
          <p:cNvPr id="13" name="QB_7_AS.124_1#02fd8d3f8?vja=1&amp;pid=8af1c808c&amp;color=0,0,0&amp;vtp=1"/>
          <p:cNvSpPr/>
          <p:nvPr/>
        </p:nvSpPr>
        <p:spPr>
          <a:xfrm>
            <a:off x="722376" y="5399737"/>
            <a:ext cx="10753344" cy="742061"/>
          </a:xfrm>
          <a:prstGeom prst="rect">
            <a:avLst/>
          </a:prstGeom>
          <a:noFill/>
          <a:ln/>
        </p:spPr>
        <p:txBody>
          <a:bodyPr wrap="square" lIns="0" tIns="0" rIns="0" bIns="0" rtlCol="0" anchor="t"/>
          <a:lstStyle/>
          <a:p>
            <a:pPr algn="l">
              <a:lnSpc>
                <a:spcPct val="120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句意为：风筝的起源显示了古代中国人非凡的创造力以及他们探索自然奥秘的能力。设空处作定语，修饰空后名词creativity，应用形容词，意为“非凡的；显著的”。故填remarkable。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25_1#1132d757f?vja=1&amp;pid=8af1c808c&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126_1#1132d757f.blank?vja=1&amp;pid=8af1c808c&amp;color=0,0,0&amp;mp=1&amp;vpa=71&amp;vtp=1"/>
          <p:cNvSpPr/>
          <p:nvPr/>
        </p:nvSpPr>
        <p:spPr>
          <a:xfrm>
            <a:off x="1024001" y="845313"/>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4" name="QB_7_AS.127_1#1132d757f?vja=1&amp;pid=8af1c808c&amp;color=0,0,0&amp;vtp=1"/>
          <p:cNvSpPr/>
          <p:nvPr/>
        </p:nvSpPr>
        <p:spPr>
          <a:xfrm>
            <a:off x="722376" y="13158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句意见上一题解析。ability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sth为固定搭配，表示“做某事的能力”，其中不定式作后置定语。</a:t>
            </a:r>
            <a:endParaRPr lang="en-US" altLang="zh-CN" sz="2200" dirty="0"/>
          </a:p>
        </p:txBody>
      </p:sp>
      <p:sp>
        <p:nvSpPr>
          <p:cNvPr id="5" name="QB_7_BD.128_1#8152de8d9?vja=1&amp;pid=8af1c808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129_1#8152de8d9.blank?vja=1&amp;pid=8af1c808c&amp;color=0,0,0&amp;vpa=72&amp;vtp=1"/>
          <p:cNvSpPr/>
          <p:nvPr/>
        </p:nvSpPr>
        <p:spPr>
          <a:xfrm>
            <a:off x="1049401" y="2084959"/>
            <a:ext cx="1325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driven</a:t>
            </a:r>
            <a:endParaRPr lang="en-US" altLang="zh-CN" sz="2000" dirty="0"/>
          </a:p>
        </p:txBody>
      </p:sp>
      <p:sp>
        <p:nvSpPr>
          <p:cNvPr id="7" name="QB_7_AS.130_1#8152de8d9?vja=1&amp;pid=8af1c808c&amp;color=0,0,0&amp;vtp=1"/>
          <p:cNvSpPr/>
          <p:nvPr/>
        </p:nvSpPr>
        <p:spPr>
          <a:xfrm>
            <a:off x="722376" y="2547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句意为：他们被好奇心和科学探索精神驱使，去理解并利用风力</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设空处作谓语，此处描述过去发生的事情，应用一般过去时；结合句意和by可知，主语They指代前文的ancient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Chinese，与drive之间为被动关系，应用被动语态；主语They为复数概念，谓语也应用复数形式。故填were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driven。</a:t>
            </a:r>
            <a:endParaRPr lang="en-US" altLang="zh-CN" sz="2200" dirty="0"/>
          </a:p>
        </p:txBody>
      </p:sp>
      <p:sp>
        <p:nvSpPr>
          <p:cNvPr id="8" name="QB_7_BD.131_1#3f0793676?vja=1&amp;pid=8af1c808c&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132_1#3f0793676.blank?vja=1&amp;pid=8af1c808c&amp;color=0,0,0&amp;vpa=73&amp;vtp=1"/>
          <p:cNvSpPr/>
          <p:nvPr/>
        </p:nvSpPr>
        <p:spPr>
          <a:xfrm>
            <a:off x="998601" y="4066159"/>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truly</a:t>
            </a:r>
            <a:endParaRPr lang="en-US" altLang="zh-CN" sz="2000" dirty="0"/>
          </a:p>
        </p:txBody>
      </p:sp>
      <p:sp>
        <p:nvSpPr>
          <p:cNvPr id="10" name="QB_7_AS.133_1#3f0793676?vja=1&amp;pid=8af1c808c&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句意为：唐朝时期的繁荣使纸张价格更实惠，风筝也真正成为人们生活的一部分。设空处作状语，修饰连系动词became，应用副词，表示“真正地”。故填truly。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34_1#4b5686a55?vja=1&amp;pid=8af1c808c&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135_1#4b5686a55.blank?vja=1&amp;pid=8af1c808c&amp;color=0,0,0&amp;mp=1&amp;vpa=74&amp;vtp=1"/>
          <p:cNvSpPr/>
          <p:nvPr/>
        </p:nvSpPr>
        <p:spPr>
          <a:xfrm>
            <a:off x="998601" y="858013"/>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decorated</a:t>
            </a:r>
            <a:endParaRPr lang="en-US" altLang="zh-CN" sz="2000" dirty="0"/>
          </a:p>
        </p:txBody>
      </p:sp>
      <p:sp>
        <p:nvSpPr>
          <p:cNvPr id="4" name="QB_7_AS.136_1#4b5686a55?vja=1&amp;pid=8af1c808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句意为：随着风筝制作工艺变得更为先进，装饰有各种图案的风筝产生了。设空处作非谓语，decorate与kites之间为逻辑上的被动关系，所以应用过去分词作后置定语。故填decorated。</a:t>
            </a:r>
            <a:endParaRPr lang="en-US" altLang="zh-CN" sz="2200" dirty="0"/>
          </a:p>
        </p:txBody>
      </p:sp>
      <p:sp>
        <p:nvSpPr>
          <p:cNvPr id="5" name="QB_7_BD.137_1#90e3de39c?vja=1&amp;pid=8af1c808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38_1#90e3de39c.blank?vja=1&amp;pid=8af1c808c&amp;color=0,0,0&amp;vpa=75&amp;vtp=1"/>
          <p:cNvSpPr/>
          <p:nvPr/>
        </p:nvSpPr>
        <p:spPr>
          <a:xfrm>
            <a:off x="1062101" y="2084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139_1#90e3de39c?vja=1&amp;pid=8af1c808c&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教授补充道：“风筝制作与其他非物质文化遗产形态的工艺一样，考验传承者能否在枯燥的工作中坚持下去，这是培养品格的过程。”设空处引导非限制性定语从句，先行词为前面整个主句，关系词在从句中作主语，应用关系代词which引导该从句。故填which。</a:t>
            </a:r>
            <a:endParaRPr lang="en-US" altLang="zh-CN" sz="2200" dirty="0"/>
          </a:p>
        </p:txBody>
      </p:sp>
      <p:sp>
        <p:nvSpPr>
          <p:cNvPr id="8" name="QB_7_BD.140_1#930f7bf62?vja=1&amp;pid=8af1c808c&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41_1#930f7bf62.blank?vja=1&amp;pid=8af1c808c&amp;color=0,0,0&amp;vpa=76&amp;vtp=1"/>
          <p:cNvSpPr/>
          <p:nvPr/>
        </p:nvSpPr>
        <p:spPr>
          <a:xfrm>
            <a:off x="1024001" y="3697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7_AS.142_1#930f7bf62?vja=1&amp;pid=8af1c808c&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句意为：从风筝这样平凡的物件中，我们能看到中国人对与幸福、进取和热情相关的文化价值观的坚守。attachment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的拥护/坚守”，其中to为介词。故填to。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43_1#27830c1b5?vja=1&amp;pid=8af1c808c&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144_1#27830c1b5.blank?vja=1&amp;pid=8af1c808c&amp;color=0,0,0&amp;mp=1&amp;vpa=77&amp;vtp=1"/>
          <p:cNvSpPr/>
          <p:nvPr/>
        </p:nvSpPr>
        <p:spPr>
          <a:xfrm>
            <a:off x="1049401" y="858013"/>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enthusiasm</a:t>
            </a:r>
            <a:endParaRPr lang="en-US" altLang="zh-CN" sz="2000" dirty="0"/>
          </a:p>
        </p:txBody>
      </p:sp>
      <p:sp>
        <p:nvSpPr>
          <p:cNvPr id="4" name="QB_7_AS.145_1#27830c1b5?vja=1&amp;pid=8af1c808c&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句意见上一题解析。由空前的and可知，设空处与happiness、initiative并列，共同作介词with的宾语，应用名词，enthusiasm意为“热情”时为不可数名词。故填enthusiasm。</a:t>
            </a:r>
            <a:endParaRPr lang="en-US" altLang="zh-CN" sz="2200" dirty="0"/>
          </a:p>
        </p:txBody>
      </p:sp>
      <p:sp>
        <p:nvSpPr>
          <p:cNvPr id="5" name="QB_7_BD.146_1#59c7813af?vja=1&amp;pid=8af1c808c&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47_1#59c7813af.blank?vja=1&amp;pid=8af1c808c&amp;color=0,0,0&amp;vpa=78&amp;vtp=1"/>
          <p:cNvSpPr/>
          <p:nvPr/>
        </p:nvSpPr>
        <p:spPr>
          <a:xfrm>
            <a:off x="1189101" y="20849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148_1#59c7813af?vja=1&amp;pid=8af1c808c&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句意为：这就是为什么连接我们与风筝和文化的那根细线延续至今，放风筝依然是当代生活中珍贵的一部分。part为可数名词单数，此处表泛指，且cherished的发音以辅音音素开头，应用不定冠词a修饰。故填a。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AS.148_2#59c7813af?vja=1&amp;pid=8af1c808c&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B_7_AS.148_3#59c7813af?vja=1&amp;pid=8af1c808c&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527048" y="1384124"/>
            <a:ext cx="9134856" cy="3154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AS.148_4#59c7813af?vja=1&amp;pid=8af1c808c&amp;color=0,0,0&amp;mp=1&amp;vtp=1"/>
          <p:cNvSpPr/>
          <p:nvPr/>
        </p:nvSpPr>
        <p:spPr>
          <a:xfrm>
            <a:off x="722376" y="4673424"/>
            <a:ext cx="11014075" cy="351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东汉时期，发明家蔡伦改进了造纸术，促成了“纸鸢”的发明，这种纸鸢与今天的风筝相似。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5263def49.fixed?vja=1&amp;pid=df4092c90&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5263def49.fixed?vja=1&amp;pid=df4092c90&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5263def49.fixed?vja=1&amp;pid=df4092c90&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5263def49.fixed?vja=1&amp;pid=df4092c90&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0924aca07.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0924aca07.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world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meets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China</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6_BD.149_1#754eb221d?vja=1&amp;pid=c2a7f1aa5&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[辽宁抚顺六校协作体2025高二联考]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Atossa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Nazanin,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fascinated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civilisations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millennia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Road.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stood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ambitions.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pharmaceutical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（制药的）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tragedy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Nazanin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754eb221d?vja=1&amp;pid=c2a7f1aa5&amp;color=0,0,0&amp;vtp=1&amp;bt=1">
            <a:extLst>
              <a:ext uri="{FF2B5EF4-FFF2-40B4-BE49-F238E27FC236}">
                <a16:creationId xmlns:a16="http://schemas.microsoft.com/office/drawing/2014/main" id="{1765EFC2-7ED0-C374-DF2C-2F20BC562808}"/>
              </a:ext>
            </a:extLst>
          </p:cNvPr>
          <p:cNvSpPr/>
          <p:nvPr/>
        </p:nvSpPr>
        <p:spPr>
          <a:xfrm>
            <a:off x="722376" y="900000"/>
            <a:ext cx="10753344" cy="1866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Tianjin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Tianjin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Pharmaceutical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embarked</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Tree>
    <p:extLst>
      <p:ext uri="{BB962C8B-B14F-4D97-AF65-F5344CB8AC3E}">
        <p14:creationId xmlns:p14="http://schemas.microsoft.com/office/powerpoint/2010/main" val="279144798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49_2#754eb221d?vja=1&amp;pid=c2a7f1aa5&amp;color=0,0,0&amp;mp=1&amp;vtp=1&amp;bt=1"/>
          <p:cNvSpPr/>
          <p:nvPr/>
        </p:nvSpPr>
        <p:spPr>
          <a:xfrm>
            <a:off x="722376" y="896112"/>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Nazanin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unfamiliar.Atossa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order.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mentors.“We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Atossa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100" b="0" i="0" kern="0" spc="-99900" dirty="0">
                <a:solidFill>
                  <a:srgbClr val="FFFFFF"/>
                </a:solidFill>
                <a:latin typeface="Times New Roman" pitchFamily="34" charset="0"/>
                <a:ea typeface="微软雅黑" pitchFamily="34" charset="-122"/>
                <a:cs typeface="Times New Roman" pitchFamily="34" charset="-120"/>
              </a:rPr>
              <a:t>#1.6</a:t>
            </a:r>
            <a:endParaRPr lang="en-US" altLang="zh-CN" sz="2000" dirty="0"/>
          </a:p>
        </p:txBody>
      </p:sp>
      <p:sp>
        <p:nvSpPr>
          <p:cNvPr id="3" name="QM_6_EX.150_1#754eb221d?vja=1&amp;pid=c2a7f1aa5&amp;color=0,0,0&amp;vtp=1"/>
          <p:cNvSpPr/>
          <p:nvPr/>
        </p:nvSpPr>
        <p:spPr>
          <a:xfrm>
            <a:off x="722376" y="3950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本文是一篇记叙文。文章主要讲述了伊朗姐妹阿托莎和纳扎宁选择在中国天津大学学习的缘由、过程及在此过程中获得的成长。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51_1#abd301d96?vja=1&amp;pid=754eb22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2_1#abd301d96.bracket?vja=1&amp;pid=754eb221d&amp;color=0,0,0&amp;vpa=79&amp;vtp=1"/>
          <p:cNvSpPr/>
          <p:nvPr/>
        </p:nvSpPr>
        <p:spPr>
          <a:xfrm>
            <a:off x="75549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1_2#abd301d96.choices?vja=1&amp;pid=754eb221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fascinated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endParaRPr lang="en-US" altLang="zh-CN" sz="2000" dirty="0"/>
          </a:p>
        </p:txBody>
      </p:sp>
      <p:sp>
        <p:nvSpPr>
          <p:cNvPr id="5" name="QC_7_AS.153_1#abd301d96?vja=1&amp;pid=754eb221d&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choosing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rapid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ambitions.”可知，她们选择去中国深造的原因是中国有悠久的历史且发展快速，是追求抱负的理想之地。故选B项。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54_1#4a94eaf63?vja=1&amp;pid=754eb22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pharmaceutical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5_1#4a94eaf63.bracket?vja=1&amp;pid=754eb221d&amp;color=0,0,0&amp;vpa=80&amp;vtp=1"/>
          <p:cNvSpPr/>
          <p:nvPr/>
        </p:nvSpPr>
        <p:spPr>
          <a:xfrm>
            <a:off x="7018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4_2#4a94eaf63.choices?vja=1&amp;pid=754eb221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English.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endParaRPr lang="en-US" altLang="zh-CN" sz="2000" dirty="0"/>
          </a:p>
        </p:txBody>
      </p:sp>
      <p:sp>
        <p:nvSpPr>
          <p:cNvPr id="5" name="QC_7_AS.156_1#4a94eaf63?vja=1&amp;pid=754eb221d&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beloved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disease和“The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pursue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protect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health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others.”可知，祖父因心脏病去世促使她们投身制药科学。故选D项。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57_1#76a50f96a?vja=1&amp;pid=754eb221d&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8_1#76a50f96a.bracket?vja=1&amp;pid=754eb221d&amp;color=0,0,0&amp;mp=1&amp;vpa=81&amp;vtp=1"/>
          <p:cNvSpPr/>
          <p:nvPr/>
        </p:nvSpPr>
        <p:spPr>
          <a:xfrm>
            <a:off x="89964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7_2#76a50f96a.choices?vja=1&amp;pid=754eb221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Completed.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Assessed.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Began.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.Continued.</a:t>
            </a:r>
            <a:endParaRPr lang="en-US" altLang="zh-CN" sz="2000" dirty="0"/>
          </a:p>
        </p:txBody>
      </p:sp>
      <p:sp>
        <p:nvSpPr>
          <p:cNvPr id="5" name="QC_7_AS.159_1#76a50f96a?vja=1&amp;pid=754eb221d&amp;color=0,0,0&amp;vtp=1"/>
          <p:cNvSpPr/>
          <p:nvPr/>
        </p:nvSpPr>
        <p:spPr>
          <a:xfrm>
            <a:off x="722376" y="1696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词义猜测题。根据画线短语前的“After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ultimately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Tianjin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University.”及画线短语后的their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educational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journey和第五段中的“The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adaptation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easy.”可知，她们在选择去天津大学深造后，应是开始了自己的求学之旅。故画线短语与C项含义相近。故选C项。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60_1#8f303962f?vja=1&amp;pid=754eb22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sisters?(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1_1#8f303962f.bracket?vja=1&amp;pid=754eb221d&amp;color=0,0,0&amp;vpa=82&amp;vtp=1"/>
          <p:cNvSpPr/>
          <p:nvPr/>
        </p:nvSpPr>
        <p:spPr>
          <a:xfrm>
            <a:off x="66532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60_2#8f303962f.choices?vja=1&amp;pid=754eb221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Adaptable.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Self-centred.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Conservative.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.Innovative.</a:t>
            </a:r>
            <a:endParaRPr lang="en-US" altLang="zh-CN" sz="2000" dirty="0"/>
          </a:p>
        </p:txBody>
      </p:sp>
      <p:sp>
        <p:nvSpPr>
          <p:cNvPr id="5" name="QC_7_AS.162_1#8f303962f?vja=1&amp;pid=754eb221d&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第五、六段中提到，姐妹两人初到中国时面临语言和文化差异等障碍，但随着时间的推移，她们逐渐适应了新环境，并建立了自己的社交圈，这体现了她们良好的适应能力。adaptable意为“适应性强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pic>
        <p:nvPicPr>
          <p:cNvPr id="2" name="P_6_BD#3b3f46fc3?vja=1&amp;pid=c2a7f1aa5&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3b3f46fc3?vja=1&amp;pid=c2a7f1aa5&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3b3f46fc3?vja=1&amp;pid=c2a7f1aa5&amp;color=0,0,0&amp;vtp=1"/>
          <p:cNvSpPr/>
          <p:nvPr/>
        </p:nvSpPr>
        <p:spPr>
          <a:xfrm>
            <a:off x="722377" y="1737184"/>
            <a:ext cx="10749631" cy="1871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1.fascinated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.入迷的；极感兴趣的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2.civilisation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.文明（社会）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3.stand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突出，显眼</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4.comprehensive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.全面的，综合的</a:t>
            </a:r>
            <a:endParaRPr lang="en-US" altLang="zh-CN" sz="1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BD.163_1#ecec576e7?vja=1&amp;pid=c2a7f1aa5&amp;color=0,0,0&amp;vtp=1&amp;bt=1"/>
          <p:cNvSpPr/>
          <p:nvPr/>
        </p:nvSpPr>
        <p:spPr>
          <a:xfrm>
            <a:off x="722376" y="900000"/>
            <a:ext cx="10753344" cy="4152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[四川凉山2025高二期末]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（拔火罐）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vacuum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toxins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therapy.It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Taoist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horns.In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porcelain.</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163_2#ecec576e7?vja=1&amp;pid=c2a7f1aa5&amp;color=0,0,0&amp;mp=1&amp;vtp=1&amp;bt=1"/>
          <p:cNvSpPr/>
          <p:nvPr/>
        </p:nvSpPr>
        <p:spPr>
          <a:xfrm>
            <a:off x="722376" y="900000"/>
            <a:ext cx="10753344" cy="4875340"/>
          </a:xfrm>
          <a:prstGeom prst="rect">
            <a:avLst/>
          </a:prstGeom>
          <a:noFill/>
          <a:ln/>
        </p:spPr>
        <p:txBody>
          <a:bodyPr wrap="square" lIns="0" tIns="0" rIns="0" bIns="0" rtlCol="0" anchor="t"/>
          <a:lstStyle/>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practitioners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deteriorate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treatment.</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scraping.Before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lubricant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（润滑油）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procedure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EX.164_1#ecec576e7?vja=1&amp;pid=c2a7f1aa5&amp;color=0,0,0&amp;vtp=1"/>
          <p:cNvSpPr/>
          <p:nvPr/>
        </p:nvSpPr>
        <p:spPr>
          <a:xfrm>
            <a:off x="722376" y="5787531"/>
            <a:ext cx="10753344" cy="349123"/>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本文是一篇说明文。文章主要介绍了拔火罐疗法的历史和具体方法。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7e5b3de12.fixed?vja=1&amp;pid=df4092c90&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7e5b3de12.fixed?vja=1&amp;pid=df4092c90&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7e5b3de12.fixed?vja=1&amp;pid=df4092c90&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7e5b3de12.fixed?vja=1&amp;pid=df4092c90&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65_1#57826b857?vja=1&amp;pid=ecec576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cupping?(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6_1#57826b857.bracket?vja=1&amp;pid=ecec576e7&amp;color=0,0,0&amp;vpa=83&amp;vtp=1"/>
          <p:cNvSpPr/>
          <p:nvPr/>
        </p:nvSpPr>
        <p:spPr>
          <a:xfrm>
            <a:off x="886085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65_2#57826b857.choices?vja=1&amp;pid=ecec576e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illnesses.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toxins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a:t>
            </a:r>
            <a:endParaRPr lang="en-US" altLang="zh-CN" sz="2000" dirty="0"/>
          </a:p>
        </p:txBody>
      </p:sp>
      <p:sp>
        <p:nvSpPr>
          <p:cNvPr id="5" name="QC_7_AS.167_1#57826b857?vja=1&amp;pid=ecec576e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细节理解题。根据第一段中的“According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medicine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（TCM）,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flush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toxins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blood”可知，根据传统中医理论，拔火罐能帮助排出体内毒素，促进气血流动。故选D项。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68_1#c1282f32a?vja=1&amp;pid=ecec576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history?(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9_1#c1282f32a.bracket?vja=1&amp;pid=ecec576e7&amp;color=0,0,0&amp;vpa=84&amp;vtp=1"/>
          <p:cNvSpPr/>
          <p:nvPr/>
        </p:nvSpPr>
        <p:spPr>
          <a:xfrm>
            <a:off x="92917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8_2#c1282f32a.choices?vja=1&amp;pid=ecec576e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p:txBody>
      </p:sp>
      <p:sp>
        <p:nvSpPr>
          <p:cNvPr id="5" name="QC_7_AS.170_1#c1282f32a?vja=1&amp;pid=ecec576e7&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推理判断题。根据第二段的内容，尤其是其中的关键表述the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therapy、bamboo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replaced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horns和the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porcelain，以及第三段中的“These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practitioners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plastic”可知，拔火罐所用的材料随着时间的推移不断演变，从西汉的兽角到隋唐的竹罐，再到清朝的瓷罐以及现代的玻璃罐和塑料罐。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170_2#c1282f32a?vja=1&amp;pid=ecec576e7&amp;color=0,0,0&amp;mp=1&amp;vtp=1&amp;bt=1"/>
          <p:cNvSpPr/>
          <p:nvPr/>
        </p:nvSpPr>
        <p:spPr>
          <a:xfrm>
            <a:off x="722376" y="900000"/>
            <a:ext cx="10753344" cy="1875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干扰项解读</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原文第三段最后一句仅提及玻璃罐便于医生评估疗效，未具体说明与拔火罐的疗效相关的细节内容，故排除A项；第二段中的“In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Dynasty,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CM.”说明明朝时，拔火罐成为传统中医中的一种重要疗法，但并未说明拔火罐在历史发展过程中一直是一种重要的疗法，故排除C项；第二段中提到南北朝时期，拔火罐广泛用于皇室，但并未表明其在历史中一直只用于皇室，故排除D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171_1#7b5adb8e1?vja=1&amp;pid=ecec576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“deteriorate”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2_1#7b5adb8e1.bracket?vja=1&amp;pid=ecec576e7&amp;color=0,0,0&amp;vpa=85&amp;vtp=1"/>
          <p:cNvSpPr/>
          <p:nvPr/>
        </p:nvSpPr>
        <p:spPr>
          <a:xfrm>
            <a:off x="95869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71_2#7b5adb8e1.choices?vja=1&amp;pid=ecec576e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permanently.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.Absorb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toxins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endParaRPr lang="en-US" altLang="zh-CN" sz="2000" dirty="0"/>
          </a:p>
        </p:txBody>
      </p:sp>
      <p:sp>
        <p:nvSpPr>
          <p:cNvPr id="5" name="QC_7_AS.173_1#7b5adb8e1?vja=1&amp;pid=ecec576e7&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词义猜测题。根据画线词前的Glass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preferred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pottery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or可知，玻璃罐是拔火罐的首选材料，因为它不像陶罐那样易碎，而deteriorate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bamboo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cups在此表示与竹罐相比，玻璃罐所具有的优势，再结合常识可知，竹制品长时间使用会老化，即易损坏，但玻璃罐不会。因此，画线单词与A项含义相近。故选A项。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BD.174_1#c639b5de8?vja=1&amp;pid=ecec576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5_1#c639b5de8.bracket?vja=1&amp;pid=ecec576e7&amp;color=0,0,0&amp;vpa=86&amp;vtp=1"/>
          <p:cNvSpPr/>
          <p:nvPr/>
        </p:nvSpPr>
        <p:spPr>
          <a:xfrm>
            <a:off x="56420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74_2#c639b5de8.choices?vja=1&amp;pid=ecec576e7&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therapy.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superiority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TCM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endParaRPr lang="en-US" altLang="zh-CN" sz="2000" dirty="0"/>
          </a:p>
        </p:txBody>
      </p:sp>
      <p:sp>
        <p:nvSpPr>
          <p:cNvPr id="5" name="QC_7_AS.176_1#c639b5de8?vja=1&amp;pid=ecec576e7&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通读全文可知，第一段介绍拔火罐的原理和操作方法，第二段和第三段介绍拔火罐的历史发展，包括其材料演变以及现代常用的拔火罐材料，第四段介绍了三种具体的拔火罐方法。故可推知，作者写这篇文章是为了介绍拔火罐疗法的历史和方法。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77_1#e604c3fa8?vja=1&amp;pid=5aff5a152&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[广东广州2024高二教学质量监测]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corporations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internationally.These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markets.1.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quotient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qualification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employment.Psychologists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evaluated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assessments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quotient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tests.2.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strategies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unchangeable.3.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6_AN.178_1#e604c3fa8.blank?vja=1&amp;pid=5aff5a152&amp;color=0,0,0&amp;vpa=87&amp;vtp=1"/>
          <p:cNvSpPr/>
          <p:nvPr/>
        </p:nvSpPr>
        <p:spPr>
          <a:xfrm>
            <a:off x="8594535" y="1242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M_6_AN.179_1#e604c3fa8.blank?vja=1&amp;pid=5aff5a152&amp;color=0,0,0&amp;vpa=88&amp;vtp=1"/>
          <p:cNvSpPr/>
          <p:nvPr/>
        </p:nvSpPr>
        <p:spPr>
          <a:xfrm>
            <a:off x="1473264"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6_AN.180_1#e604c3fa8.blank?vja=1&amp;pid=5aff5a152&amp;color=0,0,0&amp;vpa=89&amp;vtp=1"/>
          <p:cNvSpPr/>
          <p:nvPr/>
        </p:nvSpPr>
        <p:spPr>
          <a:xfrm>
            <a:off x="6820218" y="4290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6_BD.181_1#e604c3fa8?vja=1&amp;pid=5aff5a152&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polite/impolite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enhancing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intelligence.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space.5.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AN.182_1#e604c3fa8.blank?vja=1&amp;pid=5aff5a152&amp;color=0,0,0&amp;mp=1&amp;vpa=90&amp;vtp=1"/>
          <p:cNvSpPr/>
          <p:nvPr/>
        </p:nvSpPr>
        <p:spPr>
          <a:xfrm>
            <a:off x="1493901" y="858012"/>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83_1#e604c3fa8.blank?vja=1&amp;pid=5aff5a152&amp;color=0,0,0&amp;mp=1&amp;vpa=91&amp;vtp=1"/>
          <p:cNvSpPr/>
          <p:nvPr/>
        </p:nvSpPr>
        <p:spPr>
          <a:xfrm>
            <a:off x="6218555" y="3906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6_BD.184_1#e604c3fa8?vja=1&amp;pid=5aff5a152&amp;color=0,0,0&amp;vtp=1&amp;bt=1"/>
          <p:cNvSpPr/>
          <p:nvPr/>
        </p:nvSpPr>
        <p:spPr>
          <a:xfrm>
            <a:off x="722376" y="896112"/>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important.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different.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sensitivity.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accordingly.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intelligence.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G.CQ</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sensitive.</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6_EX.185_1#e604c3fa8?vja=1&amp;pid=5aff5a152&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本文是一篇说明文。文章主要介绍了文化商数（CQ）的概念、评估方式、与智商的区别、提升方法及其在国际企业运营中的重要性。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7_BD.186_1#04e4287f4?vja=1&amp;pid=e604c3f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7_1#04e4287f4.blank?vja=1&amp;pid=e604c3fa8&amp;color=0,0,0&amp;vpa=92&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7_AS.188_1#04e4287f4?vja=1&amp;pid=e604c3fa8&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讲到技术的改进使许多公司能在国际范围内经营，进入国外市场；下文提到了文化商数在职场中的重要性，由此可知，设空处应该涉及进入外国市场后面临的挑战或者需求。C项（因此，他们的员工需要文化敏感性）承上启下，符合语境。故选C项。</a:t>
            </a:r>
            <a:endParaRPr lang="en-US" altLang="zh-CN" sz="2200" dirty="0"/>
          </a:p>
        </p:txBody>
      </p:sp>
      <p:sp>
        <p:nvSpPr>
          <p:cNvPr id="5" name="QB_7_BD.189_1#14d68ad7a?vja=1&amp;pid=e604c3fa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90_1#14d68ad7a.blank?vja=1&amp;pid=e604c3fa8&amp;color=0,0,0&amp;vpa=93&amp;vtp=1"/>
          <p:cNvSpPr/>
          <p:nvPr/>
        </p:nvSpPr>
        <p:spPr>
          <a:xfrm>
            <a:off x="1024001" y="246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191_1#14d68ad7a?vja=1&amp;pid=e604c3fa8&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本段第一句可知，本段主要介绍文化商数的评估方式，下文讲到几项具体的评估内容，由此可知，设空处应该介绍文化商数评估的内容之一。G项（文化商数测试衡量一个人对文化敏感性的渴望）承上启下，阐述了文化商数测试的一个方面，同时与下文中的also构成语义上的顺承。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7_BD.192_1#8063e5869?vja=1&amp;pid=e604c3f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93_1#8063e5869.blank?vja=1&amp;pid=e604c3fa8&amp;color=0,0,0&amp;vpa=94&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7_AS.194_1#8063e5869?vja=1&amp;pid=e604c3fa8&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到智商很大程度上是不可改变的，下文则讲到文化商数可以通过训练来提高，由此可知，设空处与上文构成语义上的转折，B项（相比之下，文化商数则截然不同）引出文化商数是可以改变的这一特性，承上启下，符合语境，其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contrast使上下文构成语义上的转折关系。故选B项。</a:t>
            </a:r>
            <a:endParaRPr lang="en-US" altLang="zh-CN" sz="2200" dirty="0"/>
          </a:p>
        </p:txBody>
      </p:sp>
      <p:sp>
        <p:nvSpPr>
          <p:cNvPr id="5" name="QB_7_BD.195_1#58299cd39?vja=1&amp;pid=e604c3fa8&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96_1#58299cd39.blank?vja=1&amp;pid=e604c3fa8&amp;color=0,0,0&amp;vpa=95&amp;vtp=1"/>
          <p:cNvSpPr/>
          <p:nvPr/>
        </p:nvSpPr>
        <p:spPr>
          <a:xfrm>
            <a:off x="1049401" y="2846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7_AS.197_1#58299cd39?vja=1&amp;pid=e604c3fa8&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的位置可知，设空处为本段的主旨句。由下文内容可知，本段主要介绍了针对不同人群的学习文化知识的方法以及文化知识的学习对文化商数的提升作用。F项（提高文化知识可以轻松提高文化商数）能够概括本段主旨。故选F项。</a:t>
            </a:r>
            <a:endParaRPr lang="en-US" altLang="zh-CN" sz="2200" dirty="0"/>
          </a:p>
        </p:txBody>
      </p:sp>
      <p:sp>
        <p:nvSpPr>
          <p:cNvPr id="8" name="QB_7_BD.198_1#fc696bf7f?vja=1&amp;pid=e604c3fa8&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99_1#fc696bf7f.blank?vja=1&amp;pid=e604c3fa8&amp;color=0,0,0&amp;vpa=96&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B_7_AS.200_1#fc696bf7f?vja=1&amp;pid=e604c3fa8&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由上文内容可知，上文举例说明了一个文化商数很高的人会预测自己行为对他人的影响。D项（然后，他会相应地调整自己的行为）说明了具体的行动，承接上文，符合语境。故选D项。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e005230a8?vja=1&amp;pid=d9805f542&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must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（strength）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cooperation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protection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environment.</a:t>
            </a:r>
            <a:endParaRPr lang="en-US" altLang="zh-CN" sz="2000" dirty="0"/>
          </a:p>
        </p:txBody>
      </p:sp>
      <p:sp>
        <p:nvSpPr>
          <p:cNvPr id="4" name="QB_6_AN.2_1#e005230a8.blank?vja=1&amp;pid=d9805f542&amp;color=0,0,0&amp;vpa=1&amp;vtp=1"/>
          <p:cNvSpPr/>
          <p:nvPr/>
        </p:nvSpPr>
        <p:spPr>
          <a:xfrm>
            <a:off x="2051431" y="1226312"/>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strengthen</a:t>
            </a:r>
            <a:endParaRPr lang="en-US" altLang="zh-CN" sz="2000" dirty="0"/>
          </a:p>
        </p:txBody>
      </p:sp>
      <p:sp>
        <p:nvSpPr>
          <p:cNvPr id="5" name="QB_6_AS.3_1#531c3730a?vja=1&amp;pid=d9805f542&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句意为：在保护环境方面，我们必须加强合作。设空处为句子谓语动词，且位于情态动词must的后面，应用动词原形。故填strengthen。</a:t>
            </a:r>
            <a:endParaRPr lang="en-US" altLang="zh-CN" sz="2200" dirty="0"/>
          </a:p>
        </p:txBody>
      </p:sp>
      <p:sp>
        <p:nvSpPr>
          <p:cNvPr id="6" name="QB_6_BD.4_1#d316eeca4?vja=1&amp;pid=d9805f542&amp;color=0,0,0&amp;vtp=1"/>
          <p:cNvSpPr/>
          <p:nvPr/>
        </p:nvSpPr>
        <p:spPr>
          <a:xfrm>
            <a:off x="722376" y="2506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drug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endParaRPr lang="en-US" altLang="zh-CN" sz="2000" dirty="0"/>
          </a:p>
        </p:txBody>
      </p:sp>
      <p:sp>
        <p:nvSpPr>
          <p:cNvPr id="7" name="QB_6_AN.5_1#d316eeca4.blank?vja=1&amp;pid=d9805f542&amp;color=0,0,0&amp;vpa=2&amp;vtp=1"/>
          <p:cNvSpPr/>
          <p:nvPr/>
        </p:nvSpPr>
        <p:spPr>
          <a:xfrm>
            <a:off x="8343900" y="2468245"/>
            <a:ext cx="1252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commercial</a:t>
            </a:r>
            <a:endParaRPr lang="en-US" altLang="zh-CN" sz="2000" dirty="0"/>
          </a:p>
        </p:txBody>
      </p:sp>
      <p:sp>
        <p:nvSpPr>
          <p:cNvPr id="8" name="QB_6_AS.6_1#d316eeca4?vja=1&amp;pid=d9805f542&amp;color=0,0,0&amp;vtp=1"/>
          <p:cNvSpPr/>
          <p:nvPr/>
        </p:nvSpPr>
        <p:spPr>
          <a:xfrm>
            <a:off x="722376" y="3319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句意为：这种药物仍在试验阶段，不会马上投入商业生产。设空处修饰后面的名词production，作定语，应用形容词，意为“商业的”。故填commercial。</a:t>
            </a:r>
            <a:endParaRPr lang="en-US" altLang="zh-CN" sz="2200" dirty="0"/>
          </a:p>
        </p:txBody>
      </p:sp>
      <p:sp>
        <p:nvSpPr>
          <p:cNvPr id="9" name="QB_6_BD.7_1#5a674938a?vja=1&amp;pid=d9805f542&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（astonish）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endParaRPr lang="en-US" altLang="zh-CN" sz="2000" dirty="0"/>
          </a:p>
        </p:txBody>
      </p:sp>
      <p:sp>
        <p:nvSpPr>
          <p:cNvPr id="10" name="QB_6_AN.8_1#5a674938a.blank?vja=1&amp;pid=d9805f542&amp;color=0,0,0&amp;vpa=3&amp;vtp=1"/>
          <p:cNvSpPr/>
          <p:nvPr/>
        </p:nvSpPr>
        <p:spPr>
          <a:xfrm>
            <a:off x="3216339" y="4078859"/>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astonishment</a:t>
            </a:r>
            <a:endParaRPr lang="en-US" altLang="zh-CN" sz="2000" dirty="0"/>
          </a:p>
        </p:txBody>
      </p:sp>
      <p:sp>
        <p:nvSpPr>
          <p:cNvPr id="11" name="QB_6_AS.9_1#5a674938a?vja=1&amp;pid=d9805f542&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句意为：当我看到这么多观众时，我惊讶得目瞪口呆。in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astonishment为固定表达，意为“惊讶地”，在句中作状语。故填astonishment。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pic>
        <p:nvPicPr>
          <p:cNvPr id="2" name="P_6_BD#1525eb304?vja=1&amp;pid=5aff5a152&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1525eb304?vja=1&amp;pid=5aff5a152&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1525eb304?vja=1&amp;pid=5aff5a152&amp;color=0,0,0&amp;vtp=1"/>
          <p:cNvSpPr/>
          <p:nvPr/>
        </p:nvSpPr>
        <p:spPr>
          <a:xfrm>
            <a:off x="722377" y="1737184"/>
            <a:ext cx="10749631" cy="1490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2&amp;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1.qualification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.资格</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2.assessment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.评价</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3.enhance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.提高；改进；增强</a:t>
            </a:r>
            <a:endParaRPr lang="en-US" altLang="zh-CN" sz="1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C_4#0a87ad49f.fixed?vja=1&amp;pid=82fd5297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0a87ad49f.fixed?vja=1&amp;pid=82fd5297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0a87ad49f.fixed?vja=1&amp;pid=82fd5297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0a87ad49f.fixed?vja=1&amp;pid=82fd5297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P_6_BD#9e77b7955?vja=1&amp;pid=8f6a24db8&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famous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（history）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created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timeline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sweets.</a:t>
            </a:r>
            <a:endParaRPr lang="en-US" altLang="zh-CN" sz="2000" dirty="0"/>
          </a:p>
        </p:txBody>
      </p:sp>
      <p:sp>
        <p:nvSpPr>
          <p:cNvPr id="4" name="QB_6_AN.202_1#9e77b7955.blank?vja=1&amp;pid=8f6a24db8&amp;color=0,0,0&amp;vpa=97&amp;vtp=1"/>
          <p:cNvSpPr/>
          <p:nvPr/>
        </p:nvSpPr>
        <p:spPr>
          <a:xfrm>
            <a:off x="2170176" y="1239012"/>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historian</a:t>
            </a:r>
            <a:endParaRPr lang="en-US" altLang="zh-CN" sz="2000" dirty="0"/>
          </a:p>
        </p:txBody>
      </p:sp>
      <p:sp>
        <p:nvSpPr>
          <p:cNvPr id="5" name="QB_6_AS.203_1#143110705?vja=1&amp;pid=8f6a24db8&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句意为：一位著名的历史学家创造出了一条时间轴来显示我们对甜食的热爱。设空处在句中作主语，且其前有不定冠词A和形容词famous修饰，故应用名词单数形式，此处表示“历史学家”，故填historian。</a:t>
            </a:r>
            <a:endParaRPr lang="en-US" altLang="zh-CN" sz="2200" dirty="0"/>
          </a:p>
        </p:txBody>
      </p:sp>
      <p:sp>
        <p:nvSpPr>
          <p:cNvPr id="6" name="QB_6_BD.204_1#e93a69cfe?vja=1&amp;pid=8f6a24db8&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smartphones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（enormous）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a:t>
            </a:r>
            <a:endParaRPr lang="en-US" altLang="zh-CN" sz="2000" dirty="0"/>
          </a:p>
        </p:txBody>
      </p:sp>
      <p:sp>
        <p:nvSpPr>
          <p:cNvPr id="7" name="QB_6_AN.205_1#e93a69cfe.blank?vja=1&amp;pid=8f6a24db8&amp;color=0,0,0&amp;vpa=98&amp;vtp=1"/>
          <p:cNvSpPr/>
          <p:nvPr/>
        </p:nvSpPr>
        <p:spPr>
          <a:xfrm>
            <a:off x="770001" y="3217545"/>
            <a:ext cx="1254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enormously</a:t>
            </a:r>
            <a:endParaRPr lang="en-US" altLang="zh-CN" sz="2000" dirty="0"/>
          </a:p>
        </p:txBody>
      </p:sp>
      <p:sp>
        <p:nvSpPr>
          <p:cNvPr id="8" name="QB_6_AS.206_1#e93a69cfe?vja=1&amp;pid=8f6a24db8&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句意为：在功能和运行速度方面，新一代智能手机大大优于旧版本。设空处修饰形容词superior，应用副词。故填enormously。</a:t>
            </a:r>
            <a:endParaRPr lang="en-US" altLang="zh-CN" sz="2200" dirty="0"/>
          </a:p>
        </p:txBody>
      </p:sp>
      <p:sp>
        <p:nvSpPr>
          <p:cNvPr id="9" name="QB_6_BD.207_1#7c6bebac4?vja=1&amp;pid=8f6a24db8&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endParaRPr lang="en-US" altLang="zh-CN" sz="2000" dirty="0"/>
          </a:p>
        </p:txBody>
      </p:sp>
      <p:sp>
        <p:nvSpPr>
          <p:cNvPr id="10" name="QB_6_AN.208_1#7c6bebac4.blank?vja=1&amp;pid=8f6a24db8&amp;color=0,0,0&amp;vpa=99&amp;vtp=1"/>
          <p:cNvSpPr/>
          <p:nvPr/>
        </p:nvSpPr>
        <p:spPr>
          <a:xfrm>
            <a:off x="4173601" y="4447159"/>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priority</a:t>
            </a:r>
            <a:endParaRPr lang="en-US" altLang="zh-CN" sz="2000" dirty="0"/>
          </a:p>
        </p:txBody>
      </p:sp>
      <p:sp>
        <p:nvSpPr>
          <p:cNvPr id="11" name="QB_6_AS.209_1#7c6bebac4?vja=1&amp;pid=8f6a24db8&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句意为：在这个关键时刻，我们的首要任务是找到解决办法。设空处作主语，前面有形容词性物主代词our修饰，应用名词，意为“当务之急；优先处理的事”，再根据空后的is可知，应填priority。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10_1#62b4fc0eb?vja=1&amp;pid=8f6a24db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endParaRPr lang="en-US" altLang="zh-CN" sz="2000" dirty="0"/>
          </a:p>
        </p:txBody>
      </p:sp>
      <p:sp>
        <p:nvSpPr>
          <p:cNvPr id="3" name="QB_6_AN.211_1#62b4fc0eb.blank?vja=1&amp;pid=8f6a24db8&amp;color=0,0,0&amp;vpa=100&amp;vtp=1"/>
          <p:cNvSpPr/>
          <p:nvPr/>
        </p:nvSpPr>
        <p:spPr>
          <a:xfrm>
            <a:off x="1200658" y="845313"/>
            <a:ext cx="1223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particularly</a:t>
            </a:r>
            <a:endParaRPr lang="en-US" altLang="zh-CN" sz="2000" dirty="0"/>
          </a:p>
        </p:txBody>
      </p:sp>
      <p:sp>
        <p:nvSpPr>
          <p:cNvPr id="4" name="QB_6_AS.212_1#62b4fc0eb?vja=1&amp;pid=8f6a24db8&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句意为：我特别强调在你的孩子遇到困难时陪伴他们的重要性。设空处在句中作状语，应用副词。故填particularly。</a:t>
            </a:r>
            <a:endParaRPr lang="en-US" altLang="zh-CN" sz="2200" dirty="0"/>
          </a:p>
        </p:txBody>
      </p:sp>
      <p:sp>
        <p:nvSpPr>
          <p:cNvPr id="5" name="QB_6_BD.213_1#1455e9aea?vja=1&amp;pid=8f6a24db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endParaRPr lang="en-US" altLang="zh-CN" sz="2000" dirty="0"/>
          </a:p>
        </p:txBody>
      </p:sp>
      <p:sp>
        <p:nvSpPr>
          <p:cNvPr id="6" name="QB_6_AN.214_1#1455e9aea.blank?vja=1&amp;pid=8f6a24db8&amp;color=0,0,0&amp;vpa=101&amp;vtp=1"/>
          <p:cNvSpPr/>
          <p:nvPr/>
        </p:nvSpPr>
        <p:spPr>
          <a:xfrm>
            <a:off x="5564251" y="2465959"/>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accessible</a:t>
            </a:r>
            <a:endParaRPr lang="en-US" altLang="zh-CN" sz="2000" dirty="0"/>
          </a:p>
        </p:txBody>
      </p:sp>
      <p:sp>
        <p:nvSpPr>
          <p:cNvPr id="7" name="QB_6_AS.215_1#1455e9aea?vja=1&amp;pid=8f6a24db8&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句意为：药物不应该存放在儿童可以接触到的地方。is是系动词，后接形容词作表语，accessible意为“可接近的”，故填accessible。</a:t>
            </a:r>
            <a:endParaRPr lang="en-US" altLang="zh-CN" sz="2200" dirty="0"/>
          </a:p>
        </p:txBody>
      </p:sp>
      <p:sp>
        <p:nvSpPr>
          <p:cNvPr id="8" name="QB_6_BD.216_1#51eb4cdd5?vja=1&amp;pid=8f6a24db8&amp;color=0,0,0&amp;vtp=1"/>
          <p:cNvSpPr/>
          <p:nvPr/>
        </p:nvSpPr>
        <p:spPr>
          <a:xfrm>
            <a:off x="722376" y="3738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endParaRPr lang="en-US" altLang="zh-CN" sz="2000" dirty="0"/>
          </a:p>
        </p:txBody>
      </p:sp>
      <p:sp>
        <p:nvSpPr>
          <p:cNvPr id="9" name="QB_6_AN.217_1#51eb4cdd5.blank?vja=1&amp;pid=8f6a24db8&amp;color=0,0,0&amp;vpa=102&amp;vtp=1"/>
          <p:cNvSpPr/>
          <p:nvPr/>
        </p:nvSpPr>
        <p:spPr>
          <a:xfrm>
            <a:off x="2796921" y="3700145"/>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academic</a:t>
            </a:r>
            <a:endParaRPr lang="en-US" altLang="zh-CN" sz="2000" dirty="0"/>
          </a:p>
        </p:txBody>
      </p:sp>
      <p:sp>
        <p:nvSpPr>
          <p:cNvPr id="10" name="QB_6_AS.218_1#51eb4cdd5?vja=1&amp;pid=8f6a24db8&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句意为：除了学术上的好处，大学生活还可以让学生培养他们对许多领域的兴趣。设空处修饰名词benefit，作定语，应用形容词。故填academic。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219_1#024e5d78a?vja=1&amp;pid=8f6a24db8&amp;color=0,0,0&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a:t>
            </a:r>
            <a:endParaRPr lang="en-US" altLang="zh-CN" sz="2000" dirty="0"/>
          </a:p>
        </p:txBody>
      </p:sp>
      <p:sp>
        <p:nvSpPr>
          <p:cNvPr id="3" name="QB_6_AN.220_1#024e5d78a.blank?vja=1&amp;pid=8f6a24db8&amp;color=0,0,0&amp;vpa=103&amp;vtp=1"/>
          <p:cNvSpPr/>
          <p:nvPr/>
        </p:nvSpPr>
        <p:spPr>
          <a:xfrm>
            <a:off x="2078101" y="1242900"/>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influential</a:t>
            </a:r>
            <a:endParaRPr lang="en-US" altLang="zh-CN" sz="2000" dirty="0"/>
          </a:p>
        </p:txBody>
      </p:sp>
      <p:sp>
        <p:nvSpPr>
          <p:cNvPr id="4" name="QB_6_AS.221_1#024e5d78a?vja=1&amp;pid=8f6a24db8&amp;color=0,0,0&amp;vtp=1"/>
          <p:cNvSpPr/>
          <p:nvPr/>
        </p:nvSpPr>
        <p:spPr>
          <a:xfrm>
            <a:off x="722376" y="1709370"/>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句意为:经过一年的打磨,从情节结构到音乐创作、舞台背景和服装设计,那部有影响力的作品成了焦点。设空处修饰名词work，作定语，应用形容词。故填influential。</a:t>
            </a:r>
            <a:endParaRPr lang="en-US" altLang="zh-CN" sz="2200" dirty="0"/>
          </a:p>
        </p:txBody>
      </p:sp>
      <p:sp>
        <p:nvSpPr>
          <p:cNvPr id="5" name="QB_6_BD.222_1#ac32c2936?vja=1&amp;pid=8f6a24db8&amp;color=0,0,0&amp;vtp=1"/>
          <p:cNvSpPr/>
          <p:nvPr/>
        </p:nvSpPr>
        <p:spPr>
          <a:xfrm>
            <a:off x="722376" y="251658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tune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endParaRPr lang="en-US" altLang="zh-CN" sz="2000" dirty="0"/>
          </a:p>
        </p:txBody>
      </p:sp>
      <p:sp>
        <p:nvSpPr>
          <p:cNvPr id="6" name="QB_6_AN.223_1#ac32c2936.blank?vja=1&amp;pid=8f6a24db8&amp;color=0,0,0&amp;vpa=104&amp;vtp=1"/>
          <p:cNvSpPr/>
          <p:nvPr/>
        </p:nvSpPr>
        <p:spPr>
          <a:xfrm>
            <a:off x="7836154" y="2478482"/>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6_AS.224_1#ac32c2936?vja=1&amp;pid=8f6a24db8&amp;color=0,0,0&amp;vtp=1"/>
          <p:cNvSpPr/>
          <p:nvPr/>
        </p:nvSpPr>
        <p:spPr>
          <a:xfrm>
            <a:off x="722376" y="294127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句意为：作为一名销售员，他的成功很大程度上源于与客户的需求保持一致。be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一致”。故填with。</a:t>
            </a:r>
            <a:endParaRPr lang="en-US" altLang="zh-CN" sz="2200" dirty="0"/>
          </a:p>
        </p:txBody>
      </p:sp>
      <p:sp>
        <p:nvSpPr>
          <p:cNvPr id="8" name="QB_6_BD.225_1#2955a5313?vja=1&amp;pid=8f6a24db8&amp;color=0,0,0&amp;vtp=1"/>
          <p:cNvSpPr/>
          <p:nvPr/>
        </p:nvSpPr>
        <p:spPr>
          <a:xfrm>
            <a:off x="722376" y="374137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determined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endParaRPr lang="en-US" altLang="zh-CN" sz="2000" dirty="0"/>
          </a:p>
        </p:txBody>
      </p:sp>
      <p:sp>
        <p:nvSpPr>
          <p:cNvPr id="9" name="QB_6_AN.226_1#2955a5313.blank?vja=1&amp;pid=8f6a24db8&amp;color=0,0,0&amp;vpa=105&amp;vtp=1"/>
          <p:cNvSpPr/>
          <p:nvPr/>
        </p:nvSpPr>
        <p:spPr>
          <a:xfrm>
            <a:off x="7516368" y="3703270"/>
            <a:ext cx="9032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a:t>
            </a:r>
            <a:endParaRPr lang="en-US" altLang="zh-CN" sz="2000" dirty="0"/>
          </a:p>
        </p:txBody>
      </p:sp>
      <p:sp>
        <p:nvSpPr>
          <p:cNvPr id="10" name="QB_6_AS.227_1#2955a5313?vja=1&amp;pid=8f6a24db8&amp;color=0,0,0&amp;vtp=1"/>
          <p:cNvSpPr/>
          <p:nvPr/>
        </p:nvSpPr>
        <p:spPr>
          <a:xfrm>
            <a:off x="722376" y="454147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句意为：怀着远大的志向，他决心努力学习每门功课，结果，他考上了他所在省份最好的大学。be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determined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sth为固定搭配，意为“决心做某事”。故填to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228_1#4134b180e?vja=1&amp;pid=8f6a24db8&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endParaRPr lang="en-US" altLang="zh-CN" sz="2000" dirty="0"/>
          </a:p>
        </p:txBody>
      </p:sp>
      <p:sp>
        <p:nvSpPr>
          <p:cNvPr id="3" name="QB_6_AN.229_1#4134b180e.blank?vja=1&amp;pid=8f6a24db8&amp;color=0,0,0&amp;vpa=106&amp;vtp=1"/>
          <p:cNvSpPr/>
          <p:nvPr/>
        </p:nvSpPr>
        <p:spPr>
          <a:xfrm>
            <a:off x="7575804" y="845313"/>
            <a:ext cx="1225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promote</a:t>
            </a:r>
            <a:endParaRPr lang="en-US" altLang="zh-CN" sz="2000" dirty="0"/>
          </a:p>
        </p:txBody>
      </p:sp>
      <p:sp>
        <p:nvSpPr>
          <p:cNvPr id="4" name="QB_6_AS.230_1#4134b180e?vja=1&amp;pid=8f6a24db8&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句意为：近年来，该博物馆一直努力在年轻人当中宣传中国文化遗产。此处作目的状语,应用动词不定式。故填to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P_6_BD#4eb9f7bd0?vja=1&amp;pid=69ddac715&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1.我们已经请邻居在我们外出时帮我们照看一下房子。（eye）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asked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neighbours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 ____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house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away.</a:t>
            </a:r>
            <a:endParaRPr lang="en-US" altLang="zh-CN" sz="2000" dirty="0"/>
          </a:p>
        </p:txBody>
      </p:sp>
      <p:sp>
        <p:nvSpPr>
          <p:cNvPr id="4" name="QB_6_AN.232_1#4eb9f7bd0.blank?vja=1&amp;pid=69ddac715&amp;color=0,0,0&amp;vpa=107&amp;vtp=1"/>
          <p:cNvSpPr/>
          <p:nvPr/>
        </p:nvSpPr>
        <p:spPr>
          <a:xfrm>
            <a:off x="4246944" y="1607312"/>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keep</a:t>
            </a:r>
            <a:endParaRPr lang="en-US" altLang="zh-CN" sz="2000" dirty="0"/>
          </a:p>
        </p:txBody>
      </p:sp>
      <p:sp>
        <p:nvSpPr>
          <p:cNvPr id="5" name="QB_6_AN.233_1#4eb9f7bd0.blank?vja=1&amp;pid=69ddac715&amp;color=0,0,0&amp;vpa=108&amp;vtp=1"/>
          <p:cNvSpPr/>
          <p:nvPr/>
        </p:nvSpPr>
        <p:spPr>
          <a:xfrm>
            <a:off x="5072444" y="1620012"/>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6" name="QB_6_AN.234_1#4eb9f7bd0.blank?vja=1&amp;pid=69ddac715&amp;color=0,0,0&amp;vpa=109&amp;vtp=1"/>
          <p:cNvSpPr/>
          <p:nvPr/>
        </p:nvSpPr>
        <p:spPr>
          <a:xfrm>
            <a:off x="5643944" y="1607312"/>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eye</a:t>
            </a:r>
            <a:endParaRPr lang="en-US" altLang="zh-CN" sz="2000" dirty="0"/>
          </a:p>
        </p:txBody>
      </p:sp>
      <p:sp>
        <p:nvSpPr>
          <p:cNvPr id="7" name="QB_6_AN.235_1#4eb9f7bd0.blank?vja=1&amp;pid=69ddac715&amp;color=0,0,0&amp;vpa=110&amp;vtp=1"/>
          <p:cNvSpPr/>
          <p:nvPr/>
        </p:nvSpPr>
        <p:spPr>
          <a:xfrm>
            <a:off x="6329744" y="16200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8" name="QO_6_BD.236_1#23abce660?vja=1&amp;pid=69ddac715&amp;color=0,0,0&amp;vtp=1"/>
          <p:cNvSpPr/>
          <p:nvPr/>
        </p:nvSpPr>
        <p:spPr>
          <a:xfrm>
            <a:off x="722376" y="2039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2.虽然我们取得了一些进展，但总的来说，这项实验仍然是一个巨大的挑战。（remain）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endParaRPr lang="en-US" altLang="zh-CN" sz="2000" dirty="0"/>
          </a:p>
        </p:txBody>
      </p:sp>
      <p:sp>
        <p:nvSpPr>
          <p:cNvPr id="9" name="QO_6_AN.237_1#23abce660?vja=1&amp;pid=69ddac715&amp;color=0,0,0&amp;vtp=1"/>
          <p:cNvSpPr/>
          <p:nvPr/>
        </p:nvSpPr>
        <p:spPr>
          <a:xfrm>
            <a:off x="722376" y="2796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whole/all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remains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big/huge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challenge</a:t>
            </a:r>
            <a:endParaRPr lang="en-US" altLang="zh-CN" sz="2000" dirty="0"/>
          </a:p>
        </p:txBody>
      </p:sp>
      <p:sp>
        <p:nvSpPr>
          <p:cNvPr id="10" name="QB_6_BD.238_1#f1a825dd1?vja=1&amp;pid=69ddac715&amp;color=0,0,0&amp;vtp=1"/>
          <p:cNvSpPr/>
          <p:nvPr/>
        </p:nvSpPr>
        <p:spPr>
          <a:xfrm>
            <a:off x="722376" y="3182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3.这首乐曲引起了听众的共鸣，他们站起来鼓了很长时间的掌。（chord）</a:t>
            </a:r>
            <a:endParaRPr lang="en-US" altLang="zh-CN" sz="2000" dirty="0"/>
          </a:p>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music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applaud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1" name="QB_6_AN.239_1#f1a825dd1.blank?vja=1&amp;pid=69ddac715&amp;color=0,0,0&amp;vpa=111&amp;vtp=1"/>
          <p:cNvSpPr/>
          <p:nvPr/>
        </p:nvSpPr>
        <p:spPr>
          <a:xfrm>
            <a:off x="2036064" y="3525647"/>
            <a:ext cx="1549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struck/touched</a:t>
            </a:r>
            <a:endParaRPr lang="en-US" altLang="zh-CN" sz="2000" dirty="0"/>
          </a:p>
        </p:txBody>
      </p:sp>
      <p:sp>
        <p:nvSpPr>
          <p:cNvPr id="12" name="QB_6_AN.240_1#f1a825dd1.blank?vja=1&amp;pid=69ddac715&amp;color=0,0,0&amp;vpa=112&amp;vtp=1"/>
          <p:cNvSpPr/>
          <p:nvPr/>
        </p:nvSpPr>
        <p:spPr>
          <a:xfrm>
            <a:off x="3877183" y="3525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B_6_AN.241_1#f1a825dd1.blank?vja=1&amp;pid=69ddac715&amp;color=0,0,0&amp;vpa=113&amp;vtp=1"/>
          <p:cNvSpPr/>
          <p:nvPr/>
        </p:nvSpPr>
        <p:spPr>
          <a:xfrm>
            <a:off x="4359402" y="3525647"/>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chord</a:t>
            </a:r>
            <a:endParaRPr lang="en-US" altLang="zh-CN" sz="2000" dirty="0"/>
          </a:p>
        </p:txBody>
      </p:sp>
      <p:sp>
        <p:nvSpPr>
          <p:cNvPr id="14" name="QB_6_AN.242_1#f1a825dd1.blank?vja=1&amp;pid=69ddac715&amp;color=0,0,0&amp;vpa=114&amp;vtp=1"/>
          <p:cNvSpPr/>
          <p:nvPr/>
        </p:nvSpPr>
        <p:spPr>
          <a:xfrm>
            <a:off x="782701" y="3906647"/>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5" name="QB_6_AN.243_1#f1a825dd1.blank?vja=1&amp;pid=69ddac715&amp;color=0,0,0&amp;vpa=115&amp;vtp=1"/>
          <p:cNvSpPr/>
          <p:nvPr/>
        </p:nvSpPr>
        <p:spPr>
          <a:xfrm>
            <a:off x="1443101" y="3906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6" name="QB_6_AN.244_1#f1a825dd1.blank?vja=1&amp;pid=69ddac715&amp;color=0,0,0&amp;vpa=116&amp;vtp=1"/>
          <p:cNvSpPr/>
          <p:nvPr/>
        </p:nvSpPr>
        <p:spPr>
          <a:xfrm>
            <a:off x="1913001" y="38939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long</a:t>
            </a:r>
            <a:endParaRPr lang="en-US" altLang="zh-CN" sz="2000" dirty="0"/>
          </a:p>
        </p:txBody>
      </p:sp>
      <p:sp>
        <p:nvSpPr>
          <p:cNvPr id="17" name="QB_6_AN.245_1#f1a825dd1.blank?vja=1&amp;pid=69ddac715&amp;color=0,0,0&amp;vpa=117&amp;vtp=1"/>
          <p:cNvSpPr/>
          <p:nvPr/>
        </p:nvSpPr>
        <p:spPr>
          <a:xfrm>
            <a:off x="2675001" y="3906647"/>
            <a:ext cx="506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time</a:t>
            </a:r>
            <a:endParaRPr lang="en-US" altLang="zh-CN" sz="2000" dirty="0"/>
          </a:p>
        </p:txBody>
      </p:sp>
      <p:sp>
        <p:nvSpPr>
          <p:cNvPr id="18" name="QO_6_BD.246_1#ebdbb2bfa?vja=1&amp;pid=69ddac715&amp;color=0,0,0&amp;vtp=1"/>
          <p:cNvSpPr/>
          <p:nvPr/>
        </p:nvSpPr>
        <p:spPr>
          <a:xfrm>
            <a:off x="722376" y="4325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4.如果年轻人每天置身于非常喧闹的音乐中，他们可能会有失聪的危险。（expose）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endParaRPr lang="en-US" altLang="zh-CN" sz="2000" dirty="0"/>
          </a:p>
        </p:txBody>
      </p:sp>
      <p:sp>
        <p:nvSpPr>
          <p:cNvPr id="19" name="QO_6_AN.247_1#ebdbb2bfa?vja=1&amp;pid=69ddac715&amp;color=0,0,0&amp;vtp=1"/>
          <p:cNvSpPr/>
          <p:nvPr/>
        </p:nvSpPr>
        <p:spPr>
          <a:xfrm>
            <a:off x="722376" y="5082160"/>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expose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themselves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to或if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exposed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20" name="QB_6_BD.248_1#9208ac0b6?vja=1&amp;pid=69ddac715&amp;color=0,0,0&amp;vtp=1"/>
          <p:cNvSpPr/>
          <p:nvPr/>
        </p:nvSpPr>
        <p:spPr>
          <a:xfrm>
            <a:off x="722376" y="5468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5.我的朋友向我推荐了这部电影，因为它值得一看。（原因状语从句；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21" name="QB_6_AN.249_1#9208ac0b6.blank?vja=1&amp;pid=69ddac715&amp;color=0,0,0&amp;vpa=118&amp;vtp=1"/>
          <p:cNvSpPr/>
          <p:nvPr/>
        </p:nvSpPr>
        <p:spPr>
          <a:xfrm>
            <a:off x="5357876" y="5811647"/>
            <a:ext cx="1731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because/as/since</a:t>
            </a:r>
            <a:endParaRPr lang="en-US" altLang="zh-CN" sz="2000" dirty="0"/>
          </a:p>
        </p:txBody>
      </p:sp>
      <p:sp>
        <p:nvSpPr>
          <p:cNvPr id="22" name="QB_6_AN.250_1#9208ac0b6.blank?vja=1&amp;pid=69ddac715&amp;color=0,0,0&amp;vpa=119&amp;vtp=1"/>
          <p:cNvSpPr/>
          <p:nvPr/>
        </p:nvSpPr>
        <p:spPr>
          <a:xfrm>
            <a:off x="7402576" y="5811647"/>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3" name="QB_6_AN.251_1#9208ac0b6.blank?vja=1&amp;pid=69ddac715&amp;color=0,0,0&amp;vpa=120&amp;vtp=1"/>
          <p:cNvSpPr/>
          <p:nvPr/>
        </p:nvSpPr>
        <p:spPr>
          <a:xfrm>
            <a:off x="7910576" y="5811647"/>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deserved</a:t>
            </a:r>
            <a:endParaRPr lang="en-US" altLang="zh-CN" sz="2000" dirty="0"/>
          </a:p>
        </p:txBody>
      </p:sp>
      <p:sp>
        <p:nvSpPr>
          <p:cNvPr id="24" name="QB_6_AN.252_1#9208ac0b6.blank?vja=1&amp;pid=69ddac715&amp;color=0,0,0&amp;vpa=121&amp;vtp=1"/>
          <p:cNvSpPr/>
          <p:nvPr/>
        </p:nvSpPr>
        <p:spPr>
          <a:xfrm>
            <a:off x="9180576" y="5798947"/>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seeing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9" grpId="0" build="p" animBg="1"/>
      <p:bldP spid="11" grpId="0" build="p" animBg="1"/>
      <p:bldP spid="12" grpId="0" build="p" animBg="1"/>
      <p:bldP spid="13" grpId="0" build="p" animBg="1"/>
      <p:bldP spid="14" grpId="0" build="p" animBg="1"/>
      <p:bldP spid="15" grpId="0" build="p" animBg="1"/>
      <p:bldP spid="16" grpId="0" build="p" animBg="1"/>
      <p:bldP spid="17" grpId="0" build="p" animBg="1"/>
      <p:bldP spid="19" grpId="0" build="p" animBg="1"/>
      <p:bldP spid="21" grpId="0" build="p" animBg="1"/>
      <p:bldP spid="22" grpId="0" build="p" animBg="1"/>
      <p:bldP spid="23" grpId="0" build="p" animBg="1"/>
      <p:bldP spid="2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P_6_BD#e6c45394e?vja=1&amp;pid=325bf0ab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1.Ensure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under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sturdy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furniture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house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shaking.</a:t>
            </a:r>
            <a:endParaRPr lang="en-US" altLang="zh-CN" sz="2000" dirty="0"/>
          </a:p>
        </p:txBody>
      </p:sp>
      <p:sp>
        <p:nvSpPr>
          <p:cNvPr id="4" name="QB_6_AN.254_1#e6c45394e.blank?vja=1&amp;pid=325bf0abe&amp;color=0,0,0&amp;vpa=122&amp;vtp=1"/>
          <p:cNvSpPr/>
          <p:nvPr/>
        </p:nvSpPr>
        <p:spPr>
          <a:xfrm>
            <a:off x="5819839" y="1239012"/>
            <a:ext cx="1522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when/while/as</a:t>
            </a:r>
            <a:endParaRPr lang="en-US" altLang="zh-CN" sz="2000" dirty="0"/>
          </a:p>
        </p:txBody>
      </p:sp>
      <p:sp>
        <p:nvSpPr>
          <p:cNvPr id="5" name="QB_6_AS.255_1#bb665fd9a?vja=1&amp;pid=325bf0abe&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句意为：房屋摇晃时，要确保你待在结实家具的下方。根据句意可知，此处引导时间状语从句，表示“当</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的时候”。故填when、while或as。</a:t>
            </a:r>
            <a:endParaRPr lang="en-US" altLang="zh-CN" sz="2200" dirty="0"/>
          </a:p>
        </p:txBody>
      </p:sp>
      <p:sp>
        <p:nvSpPr>
          <p:cNvPr id="6" name="QB_6_BD.256_1#587e74d94?vja=1&amp;pid=325bf0abe&amp;color=0,0,0&amp;vtp=1"/>
          <p:cNvSpPr/>
          <p:nvPr/>
        </p:nvSpPr>
        <p:spPr>
          <a:xfrm>
            <a:off x="722376" y="2496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self-doubt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endParaRPr lang="en-US" altLang="zh-CN" sz="2000" dirty="0"/>
          </a:p>
        </p:txBody>
      </p:sp>
      <p:sp>
        <p:nvSpPr>
          <p:cNvPr id="7" name="QB_6_AN.257_1#587e74d94.blank?vja=1&amp;pid=325bf0abe&amp;color=0,0,0&amp;vpa=123&amp;vtp=1"/>
          <p:cNvSpPr/>
          <p:nvPr/>
        </p:nvSpPr>
        <p:spPr>
          <a:xfrm>
            <a:off x="6203633" y="2458847"/>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unless</a:t>
            </a:r>
            <a:endParaRPr lang="en-US" altLang="zh-CN" sz="2000" dirty="0"/>
          </a:p>
        </p:txBody>
      </p:sp>
      <p:sp>
        <p:nvSpPr>
          <p:cNvPr id="8" name="QB_6_AS.258_1#587e74d94?vja=1&amp;pid=325bf0abe&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句意为：我相信你的努力最终会有回报的，除非你因为自我怀疑和恐惧而放弃梦想。设空处引导条件状语从句，根据句意可知，此处表示“除非”，应用unless引导条件状语从句。故填unless。</a:t>
            </a:r>
            <a:endParaRPr lang="en-US" altLang="zh-CN" sz="2200" dirty="0"/>
          </a:p>
        </p:txBody>
      </p:sp>
      <p:sp>
        <p:nvSpPr>
          <p:cNvPr id="9" name="QB_6_BD.259_1#4695566ec?vja=1&amp;pid=325bf0abe&amp;color=0,0,0&amp;vtp=1"/>
          <p:cNvSpPr/>
          <p:nvPr/>
        </p:nvSpPr>
        <p:spPr>
          <a:xfrm>
            <a:off x="722376" y="4485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a:t>
            </a:r>
            <a:endParaRPr lang="en-US" altLang="zh-CN" sz="2000" dirty="0"/>
          </a:p>
        </p:txBody>
      </p:sp>
      <p:sp>
        <p:nvSpPr>
          <p:cNvPr id="10" name="QB_6_AN.260_1#4695566ec.blank?vja=1&amp;pid=325bf0abe&amp;color=0,0,0&amp;vpa=124&amp;vtp=1"/>
          <p:cNvSpPr/>
          <p:nvPr/>
        </p:nvSpPr>
        <p:spPr>
          <a:xfrm>
            <a:off x="1036701" y="4447159"/>
            <a:ext cx="593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Once</a:t>
            </a:r>
            <a:endParaRPr lang="en-US" altLang="zh-CN" sz="2000" dirty="0"/>
          </a:p>
        </p:txBody>
      </p:sp>
      <p:sp>
        <p:nvSpPr>
          <p:cNvPr id="11" name="QB_6_AS.261_1#4695566ec?vja=1&amp;pid=325bf0abe&amp;color=0,0,0&amp;vtp=1"/>
          <p:cNvSpPr/>
          <p:nvPr/>
        </p:nvSpPr>
        <p:spPr>
          <a:xfrm>
            <a:off x="722376" y="4909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句意为：一旦造成环境破坏，需要很多年才能恢复。根据句意可知，此处表示“一旦”，应用once引导时间状语从句。故填Once。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6_BD.262_1#a0dc2ce87?vja=1&amp;pid=325bf0ab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3" name="QB_6_AN.263_1#a0dc2ce87.blank?vja=1&amp;pid=325bf0abe&amp;color=0,0,0&amp;vpa=125&amp;vtp=1"/>
          <p:cNvSpPr/>
          <p:nvPr/>
        </p:nvSpPr>
        <p:spPr>
          <a:xfrm>
            <a:off x="998601" y="858013"/>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Whatever</a:t>
            </a:r>
            <a:endParaRPr lang="en-US" altLang="zh-CN" sz="2000" dirty="0"/>
          </a:p>
        </p:txBody>
      </p:sp>
      <p:sp>
        <p:nvSpPr>
          <p:cNvPr id="4" name="QB_6_AS.264_1#a0dc2ce87?vja=1&amp;pid=325bf0abe&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句意为：无论我们遇到什么困难，我们都会尽自己最大的努力克服它们。根据句意可知，设空处引导让步状语从句，表示“无论什么”，故用whatever引导该从句。</a:t>
            </a:r>
            <a:endParaRPr lang="en-US" altLang="zh-CN" sz="2200" dirty="0"/>
          </a:p>
        </p:txBody>
      </p:sp>
      <p:sp>
        <p:nvSpPr>
          <p:cNvPr id="5" name="QB_6_BD.265_1#9c5ec2bc5?vja=1&amp;pid=325bf0abe&amp;color=0,0,0&amp;vtp=1"/>
          <p:cNvSpPr/>
          <p:nvPr/>
        </p:nvSpPr>
        <p:spPr>
          <a:xfrm>
            <a:off x="722376" y="2125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yesterday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endParaRPr lang="en-US" altLang="zh-CN" sz="2000" dirty="0"/>
          </a:p>
        </p:txBody>
      </p:sp>
      <p:sp>
        <p:nvSpPr>
          <p:cNvPr id="6" name="QB_6_AN.266_1#9c5ec2bc5.blank?vja=1&amp;pid=325bf0abe&amp;color=0,0,0&amp;vpa=126&amp;vtp=1"/>
          <p:cNvSpPr/>
          <p:nvPr/>
        </p:nvSpPr>
        <p:spPr>
          <a:xfrm>
            <a:off x="4599559" y="2087245"/>
            <a:ext cx="1731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because/as/since</a:t>
            </a:r>
            <a:endParaRPr lang="en-US" altLang="zh-CN" sz="2000" dirty="0"/>
          </a:p>
        </p:txBody>
      </p:sp>
      <p:sp>
        <p:nvSpPr>
          <p:cNvPr id="7" name="QB_6_AS.267_1#9c5ec2bc5?vja=1&amp;pid=325bf0abe&amp;color=0,0,0&amp;vtp=1"/>
          <p:cNvSpPr/>
          <p:nvPr/>
        </p:nvSpPr>
        <p:spPr>
          <a:xfrm>
            <a:off x="722376" y="2938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句意为：她昨天待在家里，因为她发了高烧，无法上学。根据句意可知，设空处引导原因状语从句，应用because、as或since引导该从句。故填because、as或since。</a:t>
            </a:r>
            <a:endParaRPr lang="en-US" altLang="zh-CN" sz="2200" dirty="0"/>
          </a:p>
        </p:txBody>
      </p:sp>
      <p:sp>
        <p:nvSpPr>
          <p:cNvPr id="8" name="QB_6_BD.268_1#ee9cace9c?vja=1&amp;pid=325bf0abe&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energy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endParaRPr lang="en-US" altLang="zh-CN" sz="2000" dirty="0"/>
          </a:p>
        </p:txBody>
      </p:sp>
      <p:sp>
        <p:nvSpPr>
          <p:cNvPr id="9" name="QB_6_AN.269_1#ee9cace9c.blank?vja=1&amp;pid=325bf0abe&amp;color=0,0,0&amp;vpa=127&amp;vtp=1"/>
          <p:cNvSpPr/>
          <p:nvPr/>
        </p:nvSpPr>
        <p:spPr>
          <a:xfrm>
            <a:off x="6106097" y="3697859"/>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a:t>
            </a:r>
            <a:endParaRPr lang="en-US" altLang="zh-CN" sz="2000" dirty="0"/>
          </a:p>
        </p:txBody>
      </p:sp>
      <p:sp>
        <p:nvSpPr>
          <p:cNvPr id="10" name="QB_6_AS.270_1#ee9cace9c?vja=1&amp;pid=325bf0abe&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句意为：无论是在工作中，在家里，还是在学校，我们都需要参与到节约能源的活动中。设空处引导让步状语从句，根据句意及后面的or可知，此处表示“无论是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还是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”，故填whether。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1_1#180309b52?vja=1&amp;pid=325bf0abe&amp;color=0,0,0&amp;vtp=1">
            <a:extLst>
              <a:ext uri="{FF2B5EF4-FFF2-40B4-BE49-F238E27FC236}">
                <a16:creationId xmlns:a16="http://schemas.microsoft.com/office/drawing/2014/main" id="{2E55D4AB-7EEE-3DC3-AB7B-7CCC5F190116}"/>
              </a:ext>
            </a:extLst>
          </p:cNvPr>
          <p:cNvSpPr/>
          <p:nvPr/>
        </p:nvSpPr>
        <p:spPr>
          <a:xfrm>
            <a:off x="722376" y="90000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Times New Roman" pitchFamily="34" charset="0"/>
                <a:ea typeface="微软雅黑" pitchFamily="34" charset="-122"/>
                <a:cs typeface="Times New Roman" pitchFamily="34" charset="-120"/>
              </a:rPr>
              <a:t>Hot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endParaRPr lang="en-US" altLang="zh-CN" sz="2000" dirty="0"/>
          </a:p>
        </p:txBody>
      </p:sp>
      <p:sp>
        <p:nvSpPr>
          <p:cNvPr id="3" name="QB_6_AS.273_1#180309b52?vja=1&amp;pid=325bf0abe&amp;color=0,0,0&amp;vtp=1">
            <a:extLst>
              <a:ext uri="{FF2B5EF4-FFF2-40B4-BE49-F238E27FC236}">
                <a16:creationId xmlns:a16="http://schemas.microsoft.com/office/drawing/2014/main" id="{06E6CA11-62AA-64A6-E5F4-10309AE0A509}"/>
              </a:ext>
            </a:extLst>
          </p:cNvPr>
          <p:cNvSpPr/>
          <p:nvPr/>
        </p:nvSpPr>
        <p:spPr>
          <a:xfrm>
            <a:off x="722376" y="1706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句意为：虽然天气很热，我们还是睡得很沉，因为长途跋涉之后我们太累了。分析句子结构可知，此处为让步状语从句的倒装结构，应用as/though引导该从句。</a:t>
            </a:r>
            <a:endParaRPr lang="en-US" altLang="zh-CN" sz="2200" dirty="0"/>
          </a:p>
        </p:txBody>
      </p:sp>
      <p:sp>
        <p:nvSpPr>
          <p:cNvPr id="4" name="QB_6_AN.272_1#180309b52.blank?vja=1&amp;pid=325bf0abe&amp;color=0,0,0&amp;vpa=128&amp;vtp=1">
            <a:extLst>
              <a:ext uri="{FF2B5EF4-FFF2-40B4-BE49-F238E27FC236}">
                <a16:creationId xmlns:a16="http://schemas.microsoft.com/office/drawing/2014/main" id="{5CE8DF4A-CF6D-4B55-1729-5010506F8072}"/>
              </a:ext>
            </a:extLst>
          </p:cNvPr>
          <p:cNvSpPr/>
          <p:nvPr/>
        </p:nvSpPr>
        <p:spPr>
          <a:xfrm>
            <a:off x="1483360" y="849200"/>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as/though</a:t>
            </a:r>
            <a:endParaRPr lang="en-US" altLang="zh-CN" sz="2000" dirty="0"/>
          </a:p>
        </p:txBody>
      </p:sp>
    </p:spTree>
    <p:extLst>
      <p:ext uri="{BB962C8B-B14F-4D97-AF65-F5344CB8AC3E}">
        <p14:creationId xmlns:p14="http://schemas.microsoft.com/office/powerpoint/2010/main" val="38148656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6a16c7451?vja=1&amp;pid=d9805f542&amp;color=0,0,0&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noodles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（prosper）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endParaRPr lang="en-US" altLang="zh-CN" sz="2000" dirty="0"/>
          </a:p>
        </p:txBody>
      </p:sp>
      <p:sp>
        <p:nvSpPr>
          <p:cNvPr id="3" name="QB_6_AN.11_1#6a16c7451.blank?vja=1&amp;pid=d9805f542&amp;color=0,0,0&amp;vpa=4&amp;vtp=1"/>
          <p:cNvSpPr/>
          <p:nvPr/>
        </p:nvSpPr>
        <p:spPr>
          <a:xfrm>
            <a:off x="5280089" y="1230200"/>
            <a:ext cx="1169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prosperous</a:t>
            </a:r>
            <a:endParaRPr lang="en-US" altLang="zh-CN" sz="2000" dirty="0"/>
          </a:p>
        </p:txBody>
      </p:sp>
      <p:sp>
        <p:nvSpPr>
          <p:cNvPr id="4" name="QB_6_AS.12_1#6a16c7451?vja=1&amp;pid=d9805f542&amp;color=0,0,0&amp;vtp=1"/>
          <p:cNvSpPr/>
          <p:nvPr/>
        </p:nvSpPr>
        <p:spPr>
          <a:xfrm>
            <a:off x="722376" y="1709370"/>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句意为：在老师和志愿者家长的帮助下，学生们做了不同颜色的面条，代表着丰富多彩的童年和繁荣的中国。设空处作定语修饰China，应用形容词。故填prosperous。</a:t>
            </a:r>
            <a:endParaRPr lang="en-US" altLang="zh-CN" sz="2200" dirty="0"/>
          </a:p>
        </p:txBody>
      </p:sp>
      <p:sp>
        <p:nvSpPr>
          <p:cNvPr id="5" name="QB_6_BD.13_1#cb9126e92?vja=1&amp;pid=d9805f542&amp;color=0,0,0&amp;vtp=1"/>
          <p:cNvSpPr/>
          <p:nvPr/>
        </p:nvSpPr>
        <p:spPr>
          <a:xfrm>
            <a:off x="722376" y="251658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endParaRPr lang="en-US" altLang="zh-CN" sz="2000" dirty="0"/>
          </a:p>
        </p:txBody>
      </p:sp>
      <p:sp>
        <p:nvSpPr>
          <p:cNvPr id="6" name="QB_6_AN.14_1#cb9126e92.blank?vja=1&amp;pid=d9805f542&amp;color=0,0,0&amp;vpa=5&amp;vtp=1"/>
          <p:cNvSpPr/>
          <p:nvPr/>
        </p:nvSpPr>
        <p:spPr>
          <a:xfrm>
            <a:off x="7413943" y="2465782"/>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coverage</a:t>
            </a:r>
            <a:endParaRPr lang="en-US" altLang="zh-CN" sz="2000" dirty="0"/>
          </a:p>
        </p:txBody>
      </p:sp>
      <p:sp>
        <p:nvSpPr>
          <p:cNvPr id="7" name="QB_6_AS.15_1#cb9126e92?vja=1&amp;pid=d9805f542&amp;color=0,0,0&amp;vtp=1"/>
          <p:cNvSpPr/>
          <p:nvPr/>
        </p:nvSpPr>
        <p:spPr>
          <a:xfrm>
            <a:off x="722376" y="2941270"/>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句意为：该公园于2020年开放，它提高了该地区的绿化覆盖率。设空处作动词increased的宾语，其前有the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green修饰，应用名词。green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coverage意为“绿化覆盖率”。故填coverage。</a:t>
            </a:r>
            <a:endParaRPr lang="en-US" altLang="zh-CN" sz="2200" dirty="0"/>
          </a:p>
        </p:txBody>
      </p:sp>
      <p:sp>
        <p:nvSpPr>
          <p:cNvPr id="8" name="QB_6_BD.16_1#01bdf9575?vja=1&amp;pid=d9805f542&amp;color=0,0,0&amp;vtp=1"/>
          <p:cNvSpPr/>
          <p:nvPr/>
        </p:nvSpPr>
        <p:spPr>
          <a:xfrm>
            <a:off x="722376" y="374137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endParaRPr lang="en-US" altLang="zh-CN" sz="2000" dirty="0"/>
          </a:p>
        </p:txBody>
      </p:sp>
      <p:sp>
        <p:nvSpPr>
          <p:cNvPr id="9" name="QB_6_AN.17_1#01bdf9575.blank?vja=1&amp;pid=d9805f542&amp;color=0,0,0&amp;vpa=6&amp;vtp=1"/>
          <p:cNvSpPr/>
          <p:nvPr/>
        </p:nvSpPr>
        <p:spPr>
          <a:xfrm>
            <a:off x="6144641" y="3690570"/>
            <a:ext cx="1281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significance</a:t>
            </a:r>
            <a:endParaRPr lang="en-US" altLang="zh-CN" sz="2000" dirty="0"/>
          </a:p>
        </p:txBody>
      </p:sp>
      <p:sp>
        <p:nvSpPr>
          <p:cNvPr id="10" name="QB_6_AS.18_1#01bdf9575?vja=1&amp;pid=d9805f542&amp;color=0,0,0&amp;vtp=1"/>
          <p:cNvSpPr/>
          <p:nvPr/>
        </p:nvSpPr>
        <p:spPr>
          <a:xfrm>
            <a:off x="722376" y="4541470"/>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句意为：建设生态文明对人类文明的发展和进步具有重大意义。设空处作动词bears的宾语，应用名词形式。故填significance。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6_BD.274_1#f9290ee70?vja=1&amp;pid=325bf0ab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travel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endParaRPr lang="en-US" altLang="zh-CN" sz="2000" dirty="0"/>
          </a:p>
        </p:txBody>
      </p:sp>
      <p:sp>
        <p:nvSpPr>
          <p:cNvPr id="3" name="QB_6_AN.275_1#f9290ee70.blank?vja=1&amp;pid=325bf0abe&amp;color=0,0,0&amp;vpa=129&amp;vtp=1"/>
          <p:cNvSpPr/>
          <p:nvPr/>
        </p:nvSpPr>
        <p:spPr>
          <a:xfrm>
            <a:off x="2681732"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B_6_AS.276_1#f9290ee70?vja=1&amp;pid=325bf0abe&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句意为：如果你去了一个与你自己所在地方的风俗习惯完全不同的地方，请入乡随俗。设空处引导地点状语从句，引导词在从句中作地点状语，故填where。</a:t>
            </a:r>
            <a:endParaRPr lang="en-US" altLang="zh-CN" sz="2200" dirty="0"/>
          </a:p>
        </p:txBody>
      </p:sp>
      <p:sp>
        <p:nvSpPr>
          <p:cNvPr id="5" name="QB_6_BD.277_1#6bafaeeb7?vja=1&amp;pid=325bf0abe&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endParaRPr lang="en-US" altLang="zh-CN" sz="2000" dirty="0"/>
          </a:p>
        </p:txBody>
      </p:sp>
      <p:sp>
        <p:nvSpPr>
          <p:cNvPr id="6" name="QB_6_AN.278_1#6bafaeeb7.blank?vja=1&amp;pid=325bf0abe&amp;color=0,0,0&amp;vpa=130&amp;vtp=1"/>
          <p:cNvSpPr/>
          <p:nvPr/>
        </p:nvSpPr>
        <p:spPr>
          <a:xfrm>
            <a:off x="7041960" y="2468245"/>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6_AS.279_1#6bafaeeb7?vja=1&amp;pid=325bf0abe&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句意为：在我们去那座房子的路上，雨下得如此大，以至于我们不禁想还要多久才能到达那里。so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that意为“如此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以至于”，引导结果状语从句。故填that。</a:t>
            </a:r>
            <a:endParaRPr lang="en-US" altLang="zh-CN" sz="2200" dirty="0"/>
          </a:p>
        </p:txBody>
      </p:sp>
      <p:sp>
        <p:nvSpPr>
          <p:cNvPr id="8" name="QB_6_BD.280_1#fb14c8258?vja=1&amp;pid=325bf0abe&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9" name="QB_6_AN.281_1#fb14c8258.blank?vja=1&amp;pid=325bf0abe&amp;color=0,0,0&amp;vpa=131&amp;vtp=1"/>
          <p:cNvSpPr/>
          <p:nvPr/>
        </p:nvSpPr>
        <p:spPr>
          <a:xfrm>
            <a:off x="5578539" y="40788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10" name="QB_6_AS.282_1#fb14c8258?vja=1&amp;pid=325bf0abe&amp;color=0,0,0&amp;vtp=1"/>
          <p:cNvSpPr/>
          <p:nvPr/>
        </p:nvSpPr>
        <p:spPr>
          <a:xfrm>
            <a:off x="722376" y="4541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句意为：我正在给我的笔友写信时，灯突然灭了。be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为固定结构，意为“正在做</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，这时突然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83_1#26c052fa2?vja=1&amp;pid=485900bc7&amp;color=0,0,0&amp;vtp=1&amp;bt=1"/>
          <p:cNvSpPr/>
          <p:nvPr/>
        </p:nvSpPr>
        <p:spPr>
          <a:xfrm>
            <a:off x="722376" y="900000"/>
            <a:ext cx="10753344" cy="4839526"/>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[全国新课标Ⅱ2024]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commemorating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（纪念）</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Xianzu</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Stratford-upon-Avon,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hometown.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contemporaries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1616.Although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Edmondson,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Peony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Pavilion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（《牡丹亭》）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Romeo</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Times New Roman" pitchFamily="34" charset="0"/>
                <a:ea typeface="微软雅黑" pitchFamily="34" charset="-122"/>
                <a:cs typeface="Times New Roman" pitchFamily="34" charset="-120"/>
              </a:rPr>
              <a:t>Juliet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commemorating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2017.Two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six-meter-tall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pavilion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Peony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Pavilion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birthplace.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AN.284_1#26c052fa2.blank?vja=1&amp;pid=485900bc7&amp;color=0,0,0&amp;vpa=132&amp;vtp=1"/>
          <p:cNvSpPr/>
          <p:nvPr/>
        </p:nvSpPr>
        <p:spPr>
          <a:xfrm>
            <a:off x="8863965" y="1611708"/>
            <a:ext cx="4953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4" name="QM_6_AN.285_1#26c052fa2.blank?vja=1&amp;pid=485900bc7&amp;color=0,0,0&amp;vpa=133&amp;vtp=1"/>
          <p:cNvSpPr/>
          <p:nvPr/>
        </p:nvSpPr>
        <p:spPr>
          <a:xfrm>
            <a:off x="5003165" y="3111324"/>
            <a:ext cx="7747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themes</a:t>
            </a:r>
            <a:endParaRPr lang="en-US" altLang="zh-CN" sz="2000" dirty="0"/>
          </a:p>
        </p:txBody>
      </p:sp>
      <p:sp>
        <p:nvSpPr>
          <p:cNvPr id="5" name="QM_6_AN.286_1#26c052fa2.blank?vja=1&amp;pid=485900bc7&amp;color=0,0,0&amp;vpa=134&amp;vtp=1"/>
          <p:cNvSpPr/>
          <p:nvPr/>
        </p:nvSpPr>
        <p:spPr>
          <a:xfrm>
            <a:off x="1747901" y="3861132"/>
            <a:ext cx="550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6" name="QM_6_AN.287_1#26c052fa2.blank?vja=1&amp;pid=485900bc7&amp;color=0,0,0&amp;vpa=135&amp;vtp=1"/>
          <p:cNvSpPr/>
          <p:nvPr/>
        </p:nvSpPr>
        <p:spPr>
          <a:xfrm>
            <a:off x="7372414" y="4236036"/>
            <a:ext cx="2540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M_6_AN.288_1#26c052fa2.blank?vja=1&amp;pid=485900bc7&amp;color=0,0,0&amp;vpa=136&amp;vtp=1"/>
          <p:cNvSpPr/>
          <p:nvPr/>
        </p:nvSpPr>
        <p:spPr>
          <a:xfrm>
            <a:off x="7468426" y="4973144"/>
            <a:ext cx="873125"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inspired</a:t>
            </a:r>
            <a:endParaRPr lang="en-US" altLang="zh-CN" sz="2000" dirty="0"/>
          </a:p>
        </p:txBody>
      </p:sp>
      <p:sp>
        <p:nvSpPr>
          <p:cNvPr id="8" name="QM_6_AN.289_1#26c052fa2.blank?vja=1&amp;pid=485900bc7&amp;color=0,0,0&amp;vpa=137&amp;vtp=1"/>
          <p:cNvSpPr/>
          <p:nvPr/>
        </p:nvSpPr>
        <p:spPr>
          <a:xfrm>
            <a:off x="2006410" y="5360748"/>
            <a:ext cx="1042988" cy="343281"/>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M_6_BD.290_1#26c052fa2?vja=1&amp;pid=485900bc7&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Stratford’s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international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Edmondson,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amazed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writers.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Shakespeare’s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Richard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Ⅲin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Shanghai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Stratford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Peony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Pavilion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Edmondson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language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AN.291_1#26c052fa2.blank?vja=1&amp;pid=485900bc7&amp;color=0,0,0&amp;mp=1&amp;vpa=138&amp;vtp=1"/>
          <p:cNvSpPr/>
          <p:nvPr/>
        </p:nvSpPr>
        <p:spPr>
          <a:xfrm>
            <a:off x="8488744" y="845312"/>
            <a:ext cx="955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visibility</a:t>
            </a:r>
            <a:endParaRPr lang="en-US" altLang="zh-CN" sz="2000" dirty="0"/>
          </a:p>
        </p:txBody>
      </p:sp>
      <p:sp>
        <p:nvSpPr>
          <p:cNvPr id="4" name="QM_6_AN.292_1#26c052fa2.blank?vja=1&amp;pid=485900bc7&amp;color=0,0,0&amp;mp=1&amp;vpa=139&amp;vtp=1"/>
          <p:cNvSpPr/>
          <p:nvPr/>
        </p:nvSpPr>
        <p:spPr>
          <a:xfrm>
            <a:off x="935101" y="1620012"/>
            <a:ext cx="788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endParaRPr lang="en-US" altLang="zh-CN" sz="2000" dirty="0"/>
          </a:p>
        </p:txBody>
      </p:sp>
      <p:sp>
        <p:nvSpPr>
          <p:cNvPr id="5" name="QM_6_AN.293_1#26c052fa2.blank?vja=1&amp;pid=485900bc7&amp;color=0,0,0&amp;mp=1&amp;vpa=140&amp;vtp=1"/>
          <p:cNvSpPr/>
          <p:nvPr/>
        </p:nvSpPr>
        <p:spPr>
          <a:xfrm>
            <a:off x="1455801" y="1988312"/>
            <a:ext cx="1028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Recalling</a:t>
            </a:r>
            <a:endParaRPr lang="en-US" altLang="zh-CN" sz="2000" dirty="0"/>
          </a:p>
        </p:txBody>
      </p:sp>
      <p:sp>
        <p:nvSpPr>
          <p:cNvPr id="6" name="QM_6_AN.294_1#26c052fa2.blank?vja=1&amp;pid=485900bc7&amp;color=0,0,0&amp;mp=1&amp;vpa=141&amp;vtp=1"/>
          <p:cNvSpPr/>
          <p:nvPr/>
        </p:nvSpPr>
        <p:spPr>
          <a:xfrm>
            <a:off x="2168589" y="3144012"/>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M_6_EX.295_1#26c052fa2?vja=1&amp;pid=485900bc7&amp;color=0,0,0&amp;vtp=1"/>
          <p:cNvSpPr/>
          <p:nvPr/>
        </p:nvSpPr>
        <p:spPr>
          <a:xfrm>
            <a:off x="722376" y="3539807"/>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本文介绍了中国文化元素为莎翁故里增色不少及其带来的影响。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296_1#61cca1398?vja=1&amp;pid=26c052fa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297_1#61cca1398.blank?vja=1&amp;pid=26c052fa2&amp;color=0,0,0&amp;vpa=142&amp;vtp=1"/>
          <p:cNvSpPr/>
          <p:nvPr/>
        </p:nvSpPr>
        <p:spPr>
          <a:xfrm>
            <a:off x="1024001" y="8580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4" name="QB_7_AS.298_1#61cca1398?vja=1&amp;pid=26c052fa2&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句意为：汤显祖被誉为“亚洲的莎士比亚”，纪念他的中国文化元素为威廉·莎士比亚的家乡埃文河畔斯特拉特福增添了国际色彩。分析句子结构可知，设空处引导非限制性定语从句，先行词为Tang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Xianzu，指人，关系词在定语从句中作主语，应用关系代词who引导该从句。故填who。</a:t>
            </a:r>
            <a:endParaRPr lang="en-US" altLang="zh-CN" sz="2200" dirty="0"/>
          </a:p>
        </p:txBody>
      </p:sp>
      <p:sp>
        <p:nvSpPr>
          <p:cNvPr id="5" name="QB_7_BD.299_1#61d63fa36?vja=1&amp;pid=26c052fa2&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300_1#61d63fa36.blank?vja=1&amp;pid=26c052fa2&amp;color=0,0,0&amp;vpa=143&amp;vtp=1"/>
          <p:cNvSpPr/>
          <p:nvPr/>
        </p:nvSpPr>
        <p:spPr>
          <a:xfrm>
            <a:off x="1011301" y="24532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themes</a:t>
            </a:r>
            <a:endParaRPr lang="en-US" altLang="zh-CN" sz="2000" dirty="0"/>
          </a:p>
        </p:txBody>
      </p:sp>
      <p:sp>
        <p:nvSpPr>
          <p:cNvPr id="7" name="QB_7_AS.301_1#61d63fa36?vja=1&amp;pid=26c052fa2&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句意为：尽管他们从未相遇，但是他们的作品中有相同的主题，莎士比亚出生地基金会的研究负责人保罗·埃德蒙森说道。theme意为“主题”，为可数名词；设空处在there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be句型中作主语，谓语动词为are，故设空处应使用名词的复数形式。故填themes。</a:t>
            </a:r>
            <a:endParaRPr lang="en-US" altLang="zh-CN" sz="2200" dirty="0"/>
          </a:p>
        </p:txBody>
      </p:sp>
      <p:sp>
        <p:nvSpPr>
          <p:cNvPr id="8" name="QB_7_BD.302_1#31cc08568?vja=1&amp;pid=26c052fa2&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9" name="QB_7_AN.303_1#31cc08568.blank?vja=1&amp;pid=26c052fa2&amp;color=0,0,0&amp;vpa=144&amp;vtp=1"/>
          <p:cNvSpPr/>
          <p:nvPr/>
        </p:nvSpPr>
        <p:spPr>
          <a:xfrm>
            <a:off x="1062101" y="4066159"/>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10" name="QB_7_AS.304_1#31cc08568?vja=1&amp;pid=26c052fa2&amp;color=0,0,0&amp;vtp=1"/>
          <p:cNvSpPr/>
          <p:nvPr/>
        </p:nvSpPr>
        <p:spPr>
          <a:xfrm>
            <a:off x="722376" y="45289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句意为：汤显祖所写的一些东西也是莎士比亚所关注的。本句为主系表结构，Some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things为句子的主语，设空处为系动词；根据空前的was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writing及语境可知，此处应用一般过去时，且句子主语为复数概念。故填were。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05_1#1ca605f7f?vja=1&amp;pid=26c052fa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306_1#1ca605f7f.blank?vja=1&amp;pid=26c052fa2&amp;color=0,0,0&amp;vpa=145&amp;vtp=1"/>
          <p:cNvSpPr/>
          <p:nvPr/>
        </p:nvSpPr>
        <p:spPr>
          <a:xfrm>
            <a:off x="1024001"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7_AS.307_1#1ca605f7f?vja=1&amp;pid=26c052fa2&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句意为：我碰巧知道，汤显祖的戏剧《牡丹亭》和《罗密欧与朱丽叶》在某些方面有相似之处。be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similar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相似”。故填to。</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本题易误填with。遇到表达“与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”的意思时，学生可能会下意识地想到with，故学生需要注意积累一些词汇的固定搭配。</a:t>
            </a:r>
            <a:endParaRPr lang="en-US" altLang="zh-CN" sz="2200" dirty="0"/>
          </a:p>
        </p:txBody>
      </p:sp>
      <p:sp>
        <p:nvSpPr>
          <p:cNvPr id="5" name="QB_7_BD.308_1#e9c80bcb3?vja=1&amp;pid=26c052fa2&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309_1#e9c80bcb3.blank?vja=1&amp;pid=26c052fa2&amp;color=0,0,0&amp;vpa=146&amp;vtp=1"/>
          <p:cNvSpPr/>
          <p:nvPr/>
        </p:nvSpPr>
        <p:spPr>
          <a:xfrm>
            <a:off x="1024001" y="2834259"/>
            <a:ext cx="873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inspired</a:t>
            </a:r>
            <a:endParaRPr lang="en-US" altLang="zh-CN" sz="2000" dirty="0"/>
          </a:p>
        </p:txBody>
      </p:sp>
      <p:sp>
        <p:nvSpPr>
          <p:cNvPr id="7" name="QB_7_AS.310_1#e9c80bcb3?vja=1&amp;pid=26c052fa2&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句意为：两年后，一座以《牡丹亭》为灵感的六米高的亭子在冷杉花园落成，这里距离莎士比亚的出生地仅十分钟的步行路程。分析句子结构并结合句意可知，设空处作后置定语，修饰a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six-meter-tall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pavilion；根据空后的介词by可知，inspire与pavilion之间为逻辑上的被动关系，应用过去分词形式。故填inspired。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7_BD.311_1#82d414486?vja=1&amp;pid=26c052fa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312_1#82d414486.blank?vja=1&amp;pid=26c052fa2&amp;color=0,0,0&amp;vpa=147&amp;vtp=1"/>
          <p:cNvSpPr/>
          <p:nvPr/>
        </p:nvSpPr>
        <p:spPr>
          <a:xfrm>
            <a:off x="998601" y="858013"/>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
        <p:nvSpPr>
          <p:cNvPr id="4" name="QB_7_AS.313_1#82d414486?vja=1&amp;pid=26c052fa2&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句意见上一题解析。设空处为本句的谓语，根据上文中的in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2017和Two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later可知，此处应用一般过去时；主语为a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six-meter-tall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pavilion，与build之间为被动关系，应用被动语态；主语为单数，谓语也应用单数形式。故填was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endParaRPr lang="en-US" altLang="zh-CN" sz="2200" dirty="0"/>
          </a:p>
        </p:txBody>
      </p:sp>
      <p:sp>
        <p:nvSpPr>
          <p:cNvPr id="5" name="QB_7_BD.314_1#845042e53?vja=1&amp;pid=26c052fa2&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315_1#845042e53.blank?vja=1&amp;pid=26c052fa2&amp;color=0,0,0&amp;vpa=148&amp;vtp=1"/>
          <p:cNvSpPr/>
          <p:nvPr/>
        </p:nvSpPr>
        <p:spPr>
          <a:xfrm>
            <a:off x="1049401" y="2440559"/>
            <a:ext cx="955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visibility</a:t>
            </a:r>
            <a:endParaRPr lang="en-US" altLang="zh-CN" sz="2000" dirty="0"/>
          </a:p>
        </p:txBody>
      </p:sp>
      <p:sp>
        <p:nvSpPr>
          <p:cNvPr id="7" name="QB_7_AS.316_1#845042e53?vja=1&amp;pid=26c052fa2&amp;color=0,0,0&amp;vtp=1"/>
          <p:cNvSpPr/>
          <p:nvPr/>
        </p:nvSpPr>
        <p:spPr>
          <a:xfrm>
            <a:off x="722376" y="2916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埃德蒙森说，那些文化元素提高了斯特拉特福的国际知名度。他还补充道，游客在步行穿过莎士比亚出生地的花园时，常常会惊讶地发现这两位伟大作家之间的联系。设空处在句中作increased的宾语，且被名词所有格Stratford’s和形容词international修饰，故设空处应填名词。visibility意为“知名度；关注程度”。故填visibil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7_AS.316_2#845042e53?vja=1&amp;pid=26c052fa2&amp;color=0,0,0&amp;mp=1&amp;vtp=1&amp;bt=1"/>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visibility熟词生义</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.可见度，能见度</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.知名度；关注程度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B_7_BD.317_1#4c807bd02?vja=1&amp;pid=26c052fa2&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18_1#4c807bd02.blank?vja=1&amp;pid=26c052fa2&amp;color=0,0,0&amp;mp=1&amp;vpa=149&amp;vtp=1"/>
          <p:cNvSpPr/>
          <p:nvPr/>
        </p:nvSpPr>
        <p:spPr>
          <a:xfrm>
            <a:off x="998601" y="858013"/>
            <a:ext cx="788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a:t>
            </a:r>
            <a:endParaRPr lang="en-US" altLang="zh-CN" sz="2000" dirty="0"/>
          </a:p>
        </p:txBody>
      </p:sp>
      <p:sp>
        <p:nvSpPr>
          <p:cNvPr id="4" name="QB_7_AS.319_1#4c807bd02?vja=1&amp;pid=26c052fa2&amp;color=0,0,0&amp;vtp=1"/>
          <p:cNvSpPr/>
          <p:nvPr/>
        </p:nvSpPr>
        <p:spPr>
          <a:xfrm>
            <a:off x="722376" y="1274382"/>
            <a:ext cx="10910888"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sth为固定短语，表示“惊讶地做某事”。故填to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endParaRPr lang="en-US" altLang="zh-CN" sz="2200" dirty="0"/>
          </a:p>
        </p:txBody>
      </p:sp>
      <p:sp>
        <p:nvSpPr>
          <p:cNvPr id="5" name="QB_7_BD.320_1#485e61e3b?vja=1&amp;pid=26c052fa2&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321_1#485e61e3b.blank?vja=1&amp;pid=26c052fa2&amp;color=0,0,0&amp;vpa=150&amp;vtp=1"/>
          <p:cNvSpPr/>
          <p:nvPr/>
        </p:nvSpPr>
        <p:spPr>
          <a:xfrm>
            <a:off x="1011301" y="1612900"/>
            <a:ext cx="1028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Recalling</a:t>
            </a:r>
            <a:endParaRPr lang="en-US" altLang="zh-CN" sz="2000" dirty="0"/>
          </a:p>
        </p:txBody>
      </p:sp>
      <p:sp>
        <p:nvSpPr>
          <p:cNvPr id="7" name="QB_7_AS.322_1#485e61e3b?vja=1&amp;pid=26c052fa2&amp;color=0,0,0&amp;vtp=1"/>
          <p:cNvSpPr/>
          <p:nvPr/>
        </p:nvSpPr>
        <p:spPr>
          <a:xfrm>
            <a:off x="722376" y="20905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回想起在上海观看中文话剧版的莎士比亚剧目《理查三世》，以及与几年前来斯特拉特福表演《牡丹亭》选段的中国演员见面的情景，埃德蒙森说：“听到中文并看到汤显祖的戏剧是如何被演绎的，这令人激动不已。”分析句子结构可知，本句的主干为Edmond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，设空处应用非谓语动词作状语；recall和句子的主语Edmondson之间构成逻辑上的主动关系，应用现在分词形式。故填Recalling。</a:t>
            </a:r>
            <a:endParaRPr lang="en-US" altLang="zh-CN" sz="2200" dirty="0"/>
          </a:p>
        </p:txBody>
      </p:sp>
      <p:sp>
        <p:nvSpPr>
          <p:cNvPr id="8" name="QB_7_BD.323_1#744b10a96?vja=1&amp;pid=26c052fa2&amp;color=0,0,0&amp;vtp=1"/>
          <p:cNvSpPr/>
          <p:nvPr/>
        </p:nvSpPr>
        <p:spPr>
          <a:xfrm>
            <a:off x="722376" y="4040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324_1#744b10a96.blank?vja=1&amp;pid=26c052fa2&amp;color=0,0,0&amp;vpa=151&amp;vtp=1"/>
          <p:cNvSpPr/>
          <p:nvPr/>
        </p:nvSpPr>
        <p:spPr>
          <a:xfrm>
            <a:off x="1189101" y="40026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10" name="QB_7_AS.325_1#744b10a96?vja=1&amp;pid=26c052fa2&amp;color=0,0,0&amp;vtp=1"/>
          <p:cNvSpPr/>
          <p:nvPr/>
        </p:nvSpPr>
        <p:spPr>
          <a:xfrm>
            <a:off x="722376" y="4465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句意见上一题解析。句中It作形式主语，不定式作真正主语，设空处前后to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hear和see是并列结构，其中see省略了不定式符号to，故设空处应用并列连词。故填and。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C_4#bd2f0c07a.fixed?vja=1&amp;pid=82fd5297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bd2f0c07a.fixed?vja=1&amp;pid=82fd5297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bd2f0c07a.fixed?vja=1&amp;pid=82fd5297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bd2f0c07a.fixed?vja=1&amp;pid=82fd5297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6_BD.326_1#2e96adc28?vja=1&amp;pid=668e1bde1&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[浙江嘉兴八校2025高二期中]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Guohua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brushstrokes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（笔触）,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insights.Rooted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“Xieyi”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“Yijing”.Its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itself.Xuan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rubbing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inkstones,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black.Brushes,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whisper-thin.These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creativity.</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“Gongbi”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“Xieyi”.</a:t>
            </a:r>
            <a:r>
              <a:rPr lang="en-US" altLang="zh-CN" sz="2000" b="0" i="1" dirty="0">
                <a:solidFill>
                  <a:srgbClr val="000000"/>
                </a:solidFill>
                <a:latin typeface="Times New Roman" pitchFamily="34" charset="0"/>
                <a:ea typeface="微软雅黑" pitchFamily="34" charset="-122"/>
                <a:cs typeface="Times New Roman" pitchFamily="34" charset="-120"/>
              </a:rPr>
              <a:t>Gongbi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1" dirty="0">
                <a:solidFill>
                  <a:srgbClr val="000000"/>
                </a:solidFill>
                <a:latin typeface="Times New Roman" pitchFamily="34" charset="0"/>
                <a:ea typeface="微软雅黑" pitchFamily="34" charset="-122"/>
                <a:cs typeface="Times New Roman" pitchFamily="34" charset="-120"/>
              </a:rPr>
              <a:t>Xieyi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288247df4?vja=1&amp;pid=d9805f542&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vary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endParaRPr lang="en-US" altLang="zh-CN" sz="2000" dirty="0"/>
          </a:p>
        </p:txBody>
      </p:sp>
      <p:sp>
        <p:nvSpPr>
          <p:cNvPr id="3" name="QB_6_AN.20_1#288247df4.blank?vja=1&amp;pid=d9805f542&amp;color=0,0,0&amp;vpa=7&amp;vtp=1"/>
          <p:cNvSpPr/>
          <p:nvPr/>
        </p:nvSpPr>
        <p:spPr>
          <a:xfrm>
            <a:off x="10798239" y="858013"/>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4" name="QB_6_AS.21_1#288247df4?vja=1&amp;pid=d9805f542&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句意为：如今，当谈到生活在虚拟世界的问题时，看法因人而异。vary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person意为“因人而异”，为固定搭配。故填from。</a:t>
            </a:r>
            <a:endParaRPr lang="en-US" altLang="zh-CN" sz="2200" dirty="0"/>
          </a:p>
        </p:txBody>
      </p:sp>
      <p:sp>
        <p:nvSpPr>
          <p:cNvPr id="5" name="QB_6_BD.22_1#62643b90e?vja=1&amp;pid=d9805f542&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recipes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problem-solving.</a:t>
            </a:r>
            <a:endParaRPr lang="en-US" altLang="zh-CN" sz="2000" dirty="0"/>
          </a:p>
        </p:txBody>
      </p:sp>
      <p:sp>
        <p:nvSpPr>
          <p:cNvPr id="6" name="QB_6_AN.23_1#62643b90e.blank?vja=1&amp;pid=d9805f542&amp;color=0,0,0&amp;vpa=8&amp;vtp=1"/>
          <p:cNvSpPr/>
          <p:nvPr/>
        </p:nvSpPr>
        <p:spPr>
          <a:xfrm>
            <a:off x="5655755" y="24682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24_1#62643b90e?vja=1&amp;pid=d9805f542&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句意为：她认为将古老的方法变得更有趣会有助于形成一种强调实验、团队合作和解决问题的学习方式。bring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life意为“使</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更有趣”，为固定搭配。故填to。</a:t>
            </a:r>
            <a:endParaRPr lang="en-US" altLang="zh-CN" sz="2200" dirty="0"/>
          </a:p>
        </p:txBody>
      </p:sp>
      <p:sp>
        <p:nvSpPr>
          <p:cNvPr id="8" name="QB_6_BD.25_1#5d17d1b4f?vja=1&amp;pid=d9805f542&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colour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spring.</a:t>
            </a:r>
            <a:endParaRPr lang="en-US" altLang="zh-CN" sz="2000" dirty="0"/>
          </a:p>
        </p:txBody>
      </p:sp>
      <p:sp>
        <p:nvSpPr>
          <p:cNvPr id="9" name="QB_6_AN.26_1#5d17d1b4f.blank?vja=1&amp;pid=d9805f542&amp;color=0,0,0&amp;vpa=9&amp;vtp=1"/>
          <p:cNvSpPr/>
          <p:nvPr/>
        </p:nvSpPr>
        <p:spPr>
          <a:xfrm>
            <a:off x="3056001" y="4066159"/>
            <a:ext cx="1309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representing</a:t>
            </a:r>
            <a:endParaRPr lang="en-US" altLang="zh-CN" sz="2000" dirty="0"/>
          </a:p>
        </p:txBody>
      </p:sp>
      <p:sp>
        <p:nvSpPr>
          <p:cNvPr id="10" name="QB_6_AS.27_1#5d17d1b4f?vja=1&amp;pid=d9805f542&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句意为：绿色是一种代表春天的希望和欢乐的颜色。本句已有系动词is，设空处应填非谓语动词，colour与represent之间为逻辑上的主动关系，应用现在分词作后置定语。故填representing。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M_6_BD.326_2#2e96adc28?vja=1&amp;pid=668e1bde1&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Taoist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harmony.Bird-and-flower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blossoms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virtues.And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Baishi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shrimp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brushstrokes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alive.Wu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Guanzhong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brushstroke.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EX.327_1#2e96adc28?vja=1&amp;pid=668e1bde1&amp;color=0,0,0&amp;vtp=1"/>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本文是一篇说明文，主要介绍了中国画这一传统艺术形式的核心特质、文化内涵及其发展，展现了其作为体现中国文化内核、连接古今的重要艺术载体的价值。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28_1#24b1abf44?vja=1&amp;pid=2e96adc28&amp;color=0,0,0&amp;vtp=1&amp;bt=1"/>
          <p:cNvSpPr/>
          <p:nvPr/>
        </p:nvSpPr>
        <p:spPr>
          <a:xfrm>
            <a:off x="722376" y="896113"/>
            <a:ext cx="10848975"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9_1#24b1abf44.bracket?vja=1&amp;pid=2e96adc28&amp;color=0,0,0&amp;vpa=152&amp;vtp=1"/>
          <p:cNvSpPr/>
          <p:nvPr/>
        </p:nvSpPr>
        <p:spPr>
          <a:xfrm>
            <a:off x="109109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28_2#24b1abf44.choices?vja=1&amp;pid=2e96adc2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inkstones.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strokes.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water-absorbing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shades.</a:t>
            </a:r>
            <a:endParaRPr lang="en-US" altLang="zh-CN" sz="2000" dirty="0"/>
          </a:p>
        </p:txBody>
      </p:sp>
      <p:sp>
        <p:nvSpPr>
          <p:cNvPr id="5" name="QC_7_AS.330_1#24b1abf44?vja=1&amp;pid=2e96adc28&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细节理解题。根据第二段中的“Xuan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absorbency,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rubbing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sticks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inkstones,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black.”可知，宣纸在中国画中的主要功能是其具有很好的吸水性，能与研磨出的墨相互作用，产生不同的黑色色调。故选D项。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31_1#e15ab0fed?vja=1&amp;pid=2e96adc2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Xieyi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Gongbi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painting?(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2_1#e15ab0fed.bracket?vja=1&amp;pid=2e96adc28&amp;color=0,0,0&amp;vpa=153&amp;vtp=1"/>
          <p:cNvSpPr/>
          <p:nvPr/>
        </p:nvSpPr>
        <p:spPr>
          <a:xfrm>
            <a:off x="73581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331_2#e15ab0fed.choices?vja=1&amp;pid=2e96adc2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painting.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.Emphasis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figures.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endParaRPr lang="en-US" altLang="zh-CN" sz="2000" dirty="0"/>
          </a:p>
        </p:txBody>
      </p:sp>
      <p:sp>
        <p:nvSpPr>
          <p:cNvPr id="5" name="QC_7_AS.333_1#e15ab0fed?vja=1&amp;pid=2e96adc28&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a:t>
            </a:r>
            <a:r>
              <a:rPr lang="en-US" altLang="zh-CN" sz="2000" b="0" i="1" dirty="0">
                <a:solidFill>
                  <a:srgbClr val="385723"/>
                </a:solidFill>
                <a:latin typeface="Times New Roman" pitchFamily="34" charset="0"/>
                <a:ea typeface="微软雅黑" pitchFamily="34" charset="-122"/>
                <a:cs typeface="Times New Roman" pitchFamily="34" charset="-120"/>
              </a:rPr>
              <a:t>Gongbi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detailed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Xieyi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expression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emotion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”可知，工笔画注重细节，写意画则注重自然表达和情感传递，即写意画与工笔画的区别在于写意画注重情感的表达。故选B项。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34_1#7dc9be75e?vja=1&amp;pid=2e96adc2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5_1#7dc9be75e.bracket?vja=1&amp;pid=2e96adc28&amp;color=0,0,0&amp;vpa=154&amp;vtp=1"/>
          <p:cNvSpPr/>
          <p:nvPr/>
        </p:nvSpPr>
        <p:spPr>
          <a:xfrm>
            <a:off x="84439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4_2#7dc9be75e.choices?vja=1&amp;pid=2e96adc2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painters.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endParaRPr lang="en-US" altLang="zh-CN" sz="2000" dirty="0"/>
          </a:p>
        </p:txBody>
      </p:sp>
      <p:sp>
        <p:nvSpPr>
          <p:cNvPr id="5" name="QC_7_AS.336_1#7dc9be75e?vja=1&amp;pid=2e96adc28&amp;color=0,0,0&amp;vtp=1"/>
          <p:cNvSpPr/>
          <p:nvPr/>
        </p:nvSpPr>
        <p:spPr>
          <a:xfrm>
            <a:off x="722376" y="2077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推理判断题。根据最后一段中的“artists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Baishi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Guanzhong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landscapes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calligraphy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computer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bridge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可知，齐白石将水墨画与西方理念结合，吴冠中尝试新的方式进行水墨画创作，而如今的艺术家甚至将中国书法与电脑艺术融合，这些都是在传统艺术的基础上进行的创新。由此可推知，作者提及这些例子是为了展示传统如何发展创新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BD.337_1#a2b9c6f11?vja=1&amp;pid=2e96adc2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8_1#a2b9c6f11.bracket?vja=1&amp;pid=2e96adc28&amp;color=0,0,0&amp;vpa=155&amp;vtp=1"/>
          <p:cNvSpPr/>
          <p:nvPr/>
        </p:nvSpPr>
        <p:spPr>
          <a:xfrm>
            <a:off x="5823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37_2#a2b9c6f11.choices?vja=1&amp;pid=2e96adc2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A.Debating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B.Introducing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C.Comparing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philosophical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roots.</a:t>
            </a:r>
            <a:endParaRPr lang="en-US" altLang="zh-CN" sz="2000" dirty="0"/>
          </a:p>
        </p:txBody>
      </p:sp>
      <p:sp>
        <p:nvSpPr>
          <p:cNvPr id="5" name="QC_7_AS.339_1#a2b9c6f11?vja=1&amp;pid=2e96adc28&amp;color=0,0,0&amp;vtp=1"/>
          <p:cNvSpPr/>
          <p:nvPr/>
        </p:nvSpPr>
        <p:spPr>
          <a:xfrm>
            <a:off x="722376" y="2839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开篇即明确国画是融合“墨、笔触与深刻哲学见解”的古老艺术，国画强调“写意”与“意境”，旨在刻画绘画题材的本质，直接指向“哲学根源”；第二段介绍绘画工具，该段不仅描述工具特性，更强调绘画所用的材料体现自然与人类创造力的和谐，这是“文化内涵”的体现；第四段指出山水画、花鸟画、人物画等绘画题材反映了“文化价值观”；最后一段提及现代艺术家对传统的革新，同时仍强调国画“是连接新旧的桥梁，每一笔触都体现了中华文化的内核”。由此可推知，整篇文章围绕国画的“文化与哲学根源”展开。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7_AS.339_2#a2b9c6f11?vja=1&amp;pid=2e96adc28&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339_3#a2b9c6f11?vja=1&amp;pid=2e96adc28&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53896" y="1384124"/>
            <a:ext cx="9290304"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39_4#a2b9c6f11?vja=1&amp;pid=2e96adc28&amp;color=0,0,0&amp;mp=1&amp;vtp=1"/>
          <p:cNvSpPr/>
          <p:nvPr/>
        </p:nvSpPr>
        <p:spPr>
          <a:xfrm>
            <a:off x="722376" y="4584524"/>
            <a:ext cx="11010900" cy="351409"/>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句意：</a:t>
            </a:r>
            <a:r>
              <a:rPr lang="en-US" altLang="zh-CN" sz="2000" b="0" i="0" spc="-50" dirty="0">
                <a:solidFill>
                  <a:srgbClr val="385723"/>
                </a:solidFill>
                <a:latin typeface="Times New Roman" pitchFamily="34" charset="0"/>
                <a:ea typeface="微软雅黑" pitchFamily="34" charset="-122"/>
                <a:cs typeface="Times New Roman" pitchFamily="34" charset="-120"/>
              </a:rPr>
              <a:t>宣纸以其吸水性著称，它与在砚台上研磨墨锭所产生的墨水相互作用，产生不同的黑色色调。</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M_6_BD.340_1#919ef7980?vja=1&amp;pid=2c638d454&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diplomat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（外交家）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adventurous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unyielding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“Columbus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（盟友）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enemies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tribes.Along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Hexi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Corridor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prisoner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loose.Hence,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personal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excellent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precious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6_BD.340_2#919ef7980?vja=1&amp;pid=2c638d454&amp;color=0,0,0&amp;mp=1&amp;vtp=1&amp;bt=1"/>
          <p:cNvSpPr/>
          <p:nvPr/>
        </p:nvSpPr>
        <p:spPr>
          <a:xfrm>
            <a:off x="722376" y="896112"/>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diplomatic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promoted.Zhang’s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6_EX.341_1#919ef7980?vja=1&amp;pid=2c638d454&amp;color=0,0,0&amp;vtp=1"/>
          <p:cNvSpPr/>
          <p:nvPr/>
        </p:nvSpPr>
        <p:spPr>
          <a:xfrm>
            <a:off x="722376" y="2426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本文是一篇记叙文。文章主要讲述了张骞历经艰险出使西域，开启了丝绸之路，促进东西方文化和经济交流的故事。</a:t>
            </a:r>
            <a:endParaRPr lang="en-US" altLang="zh-CN" sz="2000" dirty="0"/>
          </a:p>
        </p:txBody>
      </p:sp>
      <p:sp>
        <p:nvSpPr>
          <p:cNvPr id="4" name="QC_7_BD.342_1#3977ac2e4.choices?vja=1&amp;pid=919ef7980&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B.spirit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C.team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t>
            </a:r>
            <a:endParaRPr lang="en-US" altLang="zh-CN" sz="2000" dirty="0"/>
          </a:p>
        </p:txBody>
      </p:sp>
      <p:sp>
        <p:nvSpPr>
          <p:cNvPr id="5" name="QC_7_AN.343_1#3977ac2e4.bracket?vja=1&amp;pid=919ef7980&amp;color=0,0,0&amp;vpa=156&amp;vtp=1"/>
          <p:cNvSpPr/>
          <p:nvPr/>
        </p:nvSpPr>
        <p:spPr>
          <a:xfrm>
            <a:off x="1176401" y="3189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6" name="QC_7_AS.344_1#3977ac2e4?vja=1&amp;pid=919ef7980&amp;color=0,0,0&amp;vtp=1"/>
          <p:cNvSpPr/>
          <p:nvPr/>
        </p:nvSpPr>
        <p:spPr>
          <a:xfrm>
            <a:off x="722376" y="3614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unyielding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character可知，张骞具有开拓冒险的精神和坚强不屈的性格。故选B项。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7_BD.345_1#3160e205f.choices?vja=1&amp;pid=919ef7980&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.played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C.mistaken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.honoured</a:t>
            </a:r>
            <a:endParaRPr lang="en-US" altLang="zh-CN" sz="2000" dirty="0"/>
          </a:p>
        </p:txBody>
      </p:sp>
      <p:sp>
        <p:nvSpPr>
          <p:cNvPr id="3" name="QC_7_AN.346_1#3160e205f.bracket?vja=1&amp;pid=919ef7980&amp;color=0,0,0&amp;mp=1&amp;vpa=157&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47_1#3160e205f?vja=1&amp;pid=919ef7980&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‘pioneer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‘Columbus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____’”可知，下文为张骞的几个荣誉称号。honour意为“给予表扬（或头衔、奖励、称号）”，符合语境。故选D项。</a:t>
            </a:r>
            <a:endParaRPr lang="en-US" altLang="zh-CN" sz="2200" dirty="0"/>
          </a:p>
        </p:txBody>
      </p:sp>
      <p:sp>
        <p:nvSpPr>
          <p:cNvPr id="5" name="QC_7_BD.348_1#b6e56f643.choices?vja=1&amp;pid=919ef7980&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.North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C.South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.West</a:t>
            </a:r>
            <a:endParaRPr lang="en-US" altLang="zh-CN" sz="2000" dirty="0"/>
          </a:p>
        </p:txBody>
      </p:sp>
      <p:sp>
        <p:nvSpPr>
          <p:cNvPr id="6" name="QC_7_AN.349_1#b6e56f643.bracket?vja=1&amp;pid=919ef7980&amp;color=0,0,0&amp;vpa=158&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50_1#b6e56f643?vja=1&amp;pid=919ef7980&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根据上文的“Zhang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diplomat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Dynasty.”及常识可知，张骞是中国古代汉朝人，此处指他被誉为“东方的哥伦布”。故选B项。</a:t>
            </a:r>
            <a:endParaRPr lang="en-US" altLang="zh-CN" sz="2200" dirty="0"/>
          </a:p>
        </p:txBody>
      </p:sp>
      <p:sp>
        <p:nvSpPr>
          <p:cNvPr id="8" name="QC_7_BD.351_1#30e383a18.choices?vja=1&amp;pid=919ef7980&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.assigned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.awarded</a:t>
            </a:r>
            <a:endParaRPr lang="en-US" altLang="zh-CN" sz="2000" dirty="0"/>
          </a:p>
        </p:txBody>
      </p:sp>
      <p:sp>
        <p:nvSpPr>
          <p:cNvPr id="9" name="QC_7_AN.352_1#30e383a18.bracket?vja=1&amp;pid=919ef7980&amp;color=0,0,0&amp;vpa=159&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53_1#30e383a18?vja=1&amp;pid=919ef7980&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China可知，张骞被分派了一项在中国西部寻求盟友的任务。assign意为“分配；指派（任务）”。故选A项。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7_BD.354_1#4336822d9.choices?vja=1&amp;pid=919ef798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compromise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fight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against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endParaRPr lang="en-US" altLang="zh-CN" sz="2000" dirty="0"/>
          </a:p>
        </p:txBody>
      </p:sp>
      <p:sp>
        <p:nvSpPr>
          <p:cNvPr id="3" name="QC_7_AN.355_1#4336822d9.bracket?vja=1&amp;pid=919ef7980&amp;color=0,0,0&amp;vpa=16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56_1#4336822d9?vja=1&amp;pid=919ef7980&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enemies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tribes可知，此处指对抗北方部落的敌人。compromise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妥协”；take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over意为“接管”；fight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against意为“与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作斗争”；learn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from意为“向</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学习”。故选C项。</a:t>
            </a:r>
            <a:endParaRPr lang="en-US" altLang="zh-CN" sz="2200" dirty="0"/>
          </a:p>
        </p:txBody>
      </p:sp>
      <p:sp>
        <p:nvSpPr>
          <p:cNvPr id="5" name="QC_7_BD.357_1#b3acc8d09.choices?vja=1&amp;pid=919ef7980&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.statement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B.position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C.faith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.reputation</a:t>
            </a:r>
            <a:endParaRPr lang="en-US" altLang="zh-CN" sz="2000" dirty="0"/>
          </a:p>
        </p:txBody>
      </p:sp>
      <p:sp>
        <p:nvSpPr>
          <p:cNvPr id="6" name="QC_7_AN.358_1#b3acc8d09.bracket?vja=1&amp;pid=919ef7980&amp;color=0,0,0&amp;vpa=161&amp;vtp=1"/>
          <p:cNvSpPr/>
          <p:nvPr/>
        </p:nvSpPr>
        <p:spPr>
          <a:xfrm>
            <a:off x="1176401" y="2491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59_1#b3acc8d09?vja=1&amp;pid=919ef7980&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根据下文张骞的经历可知，无论条件多么艰苦，他始终坚定信念。statement意为“声明；陈述”；position意为“位置；地方”；faith意为“信念”；reputation意为“名誉；名声”。故选C项。</a:t>
            </a:r>
            <a:endParaRPr lang="en-US" altLang="zh-CN" sz="2200" dirty="0"/>
          </a:p>
        </p:txBody>
      </p:sp>
      <p:sp>
        <p:nvSpPr>
          <p:cNvPr id="8" name="QC_7_BD.360_1#d86affcb6.choices?vja=1&amp;pid=919ef7980&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.captured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B.persuaded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C.threatened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.challenged</a:t>
            </a:r>
            <a:endParaRPr lang="en-US" altLang="zh-CN" sz="2000" dirty="0"/>
          </a:p>
        </p:txBody>
      </p:sp>
      <p:sp>
        <p:nvSpPr>
          <p:cNvPr id="9" name="QC_7_AN.361_1#d86affcb6.bracket?vja=1&amp;pid=919ef7980&amp;color=0,0,0&amp;vpa=162&amp;vtp=1"/>
          <p:cNvSpPr/>
          <p:nvPr/>
        </p:nvSpPr>
        <p:spPr>
          <a:xfrm>
            <a:off x="1176401" y="3723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62_1#d86affcb6?vja=1&amp;pid=919ef7980&amp;color=0,0,0&amp;vtp=1"/>
          <p:cNvSpPr/>
          <p:nvPr/>
        </p:nvSpPr>
        <p:spPr>
          <a:xfrm>
            <a:off x="722376" y="41479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prisoner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dozen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years和常识可知，张骞出使西域时，在河西走廊被俘虏了。capture意为“俘虏”；persuade意为“说服”；threaten意为“威胁”；challenge意为“向</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挑战”。故选A项。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3f0751f84?vja=1&amp;pid=d9805f542&amp;color=0,0,0&amp;vtp=1&amp;bt=1"/>
          <p:cNvSpPr/>
          <p:nvPr/>
        </p:nvSpPr>
        <p:spPr>
          <a:xfrm>
            <a:off x="722376" y="896112"/>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3" name="QB_6_AN.29_1#3f0751f84.blank?vja=1&amp;pid=d9805f542&amp;color=0,0,0&amp;vpa=10&amp;vtp=1"/>
          <p:cNvSpPr/>
          <p:nvPr/>
        </p:nvSpPr>
        <p:spPr>
          <a:xfrm>
            <a:off x="1262698" y="858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Given</a:t>
            </a:r>
            <a:endParaRPr lang="en-US" altLang="zh-CN" sz="2000" dirty="0"/>
          </a:p>
        </p:txBody>
      </p:sp>
      <p:sp>
        <p:nvSpPr>
          <p:cNvPr id="4" name="QB_6_AS.30_1#3f0751f84?vja=1&amp;pid=d9805f542&amp;color=0,0,0&amp;vtp=1"/>
          <p:cNvSpPr/>
          <p:nvPr/>
        </p:nvSpPr>
        <p:spPr>
          <a:xfrm>
            <a:off x="722376" y="2077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句意为：鉴于目前的治疗方法不能完全治愈这种疾病，并且不是对每个人都有效，一些人认为尝试一些可能改善他们生活质量的东西没有坏处。given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that意为“考虑到”，相当于considering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that,引导原因状语从句。故填Given。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7_BD.363_1#b5b51b975.choices?vja=1&amp;pid=919ef798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.watch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B.atmosphere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C.investigation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.requirement</a:t>
            </a:r>
            <a:endParaRPr lang="en-US" altLang="zh-CN" sz="2000" dirty="0"/>
          </a:p>
        </p:txBody>
      </p:sp>
      <p:sp>
        <p:nvSpPr>
          <p:cNvPr id="3" name="QC_7_AN.364_1#b5b51b975.bracket?vja=1&amp;pid=919ef7980&amp;color=0,0,0&amp;vpa=16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65_1#b5b51b975?vja=1&amp;pid=919ef7980&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根据下文的“Hence,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Zhang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”可知，张骞逃了出来。由此可知，此处指匈奴人的警戒放松了。watch意为“警戒；监视”；atmosphere意为“气氛；氛围”；investigation意为“调查”；requirement意为“要求”。故选A项。</a:t>
            </a:r>
            <a:endParaRPr lang="en-US" altLang="zh-CN" sz="2200" dirty="0"/>
          </a:p>
        </p:txBody>
      </p:sp>
      <p:sp>
        <p:nvSpPr>
          <p:cNvPr id="5" name="QC_7_BD.366_1#2dd8e11cf.choices?vja=1&amp;pid=919ef7980&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.camels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B.waitresses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.guards</a:t>
            </a:r>
            <a:endParaRPr lang="en-US" altLang="zh-CN" sz="2000" dirty="0"/>
          </a:p>
        </p:txBody>
      </p:sp>
      <p:sp>
        <p:nvSpPr>
          <p:cNvPr id="6" name="QC_7_AN.367_1#2dd8e11cf.bracket?vja=1&amp;pid=919ef7980&amp;color=0,0,0&amp;vpa=164&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68_1#2dd8e11cf?vja=1&amp;pid=919ef7980&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west可知，他们继续向西前行，且根据下文“Due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excellent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shooting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arrows,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”可知，此处指张骞带着他的贴身护卫一起逃跑了。故选D项。</a:t>
            </a:r>
            <a:endParaRPr lang="en-US" altLang="zh-CN" sz="2200" dirty="0"/>
          </a:p>
        </p:txBody>
      </p:sp>
      <p:sp>
        <p:nvSpPr>
          <p:cNvPr id="8" name="QC_7_BD.369_1#858f334b8.choices?vja=1&amp;pid=919ef7980&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.surrounded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B.survived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C.sheltered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.revived</a:t>
            </a:r>
            <a:endParaRPr lang="en-US" altLang="zh-CN" sz="2000" dirty="0"/>
          </a:p>
        </p:txBody>
      </p:sp>
      <p:sp>
        <p:nvSpPr>
          <p:cNvPr id="9" name="QC_7_AN.370_1#858f334b8.bracket?vja=1&amp;pid=919ef7980&amp;color=0,0,0&amp;vpa=165&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71_1#858f334b8?vja=1&amp;pid=919ef7980&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根据上文内容和下文的by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可知，尽管没有干粮和水，但是由于高超的射箭技术，他们通过沿途狩猎活了下来。surround意为“包围；围绕”；survive意为“生存；存活”；shelter意为“躲避（风雨或危险）”；revive意为“（使）苏醒，复活”。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7_BD.372_1#c2d1ac084.choices?vja=1&amp;pid=919ef798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.constantly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B.violently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C.extensively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.eventually</a:t>
            </a:r>
            <a:endParaRPr lang="en-US" altLang="zh-CN" sz="2000" dirty="0"/>
          </a:p>
        </p:txBody>
      </p:sp>
      <p:sp>
        <p:nvSpPr>
          <p:cNvPr id="3" name="QC_7_AN.373_1#c2d1ac084.bracket?vja=1&amp;pid=919ef7980&amp;color=0,0,0&amp;vpa=166&amp;vtp=1"/>
          <p:cNvSpPr/>
          <p:nvPr/>
        </p:nvSpPr>
        <p:spPr>
          <a:xfrm>
            <a:off x="12940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74_1#c2d1ac084?vja=1&amp;pid=919ef7980&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根据上下文语境可知，张骞一行人历经艰险，终于到达阿姆河地区。constantly意为“始终；重复不断地”；violently意为“强烈地；激烈地”；extensively意为“广阔地”；eventually意为“终于”。故选D项。</a:t>
            </a:r>
            <a:endParaRPr lang="en-US" altLang="zh-CN" sz="2200" dirty="0"/>
          </a:p>
        </p:txBody>
      </p:sp>
      <p:sp>
        <p:nvSpPr>
          <p:cNvPr id="5" name="QC_7_BD.375_1#657d94a30.choices?vja=1&amp;pid=919ef7980&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.essence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B.valuables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C.knowledge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.slaves</a:t>
            </a:r>
            <a:endParaRPr lang="en-US" altLang="zh-CN" sz="2000" dirty="0"/>
          </a:p>
        </p:txBody>
      </p:sp>
      <p:sp>
        <p:nvSpPr>
          <p:cNvPr id="6" name="QC_7_AN.376_1#657d94a30.bracket?vja=1&amp;pid=919ef7980&amp;color=0,0,0&amp;vpa=16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77_1#657d94a30?vja=1&amp;pid=919ef7980&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Regions可知，虽然张骞没有完成使命，但他带回了宝贵的知识，增进了人们对西域的了解。valuables意为“贵重物品”；knowledge意为“知识”；slave意为“奴隶”。故选C项。</a:t>
            </a:r>
            <a:endParaRPr lang="en-US" altLang="zh-CN" sz="2200" dirty="0"/>
          </a:p>
        </p:txBody>
      </p:sp>
      <p:sp>
        <p:nvSpPr>
          <p:cNvPr id="8" name="QC_7_BD.378_1#a883a91c7.choices?vja=1&amp;pid=919ef7980&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B.wealth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C.effort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.success</a:t>
            </a:r>
            <a:endParaRPr lang="en-US" altLang="zh-CN" sz="2000" dirty="0"/>
          </a:p>
        </p:txBody>
      </p:sp>
      <p:sp>
        <p:nvSpPr>
          <p:cNvPr id="9" name="QC_7_AN.379_1#a883a91c7.bracket?vja=1&amp;pid=919ef7980&amp;color=0,0,0&amp;vpa=168&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80_1#a883a91c7?vja=1&amp;pid=919ef7980&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started可知，此处指由于他的努力，丝绸之路开启了。greed意为“贪婪”；wealth意为“财富”；effort意为“努力”。故选C项。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7_BD.381_1#266f15d74.choices?vja=1&amp;pid=919ef7980&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.constructed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B.reformed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C.preserved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.assessed</a:t>
            </a:r>
            <a:endParaRPr lang="en-US" altLang="zh-CN" sz="2000" dirty="0"/>
          </a:p>
        </p:txBody>
      </p:sp>
      <p:sp>
        <p:nvSpPr>
          <p:cNvPr id="3" name="QC_7_AN.382_1#266f15d74.bracket?vja=1&amp;pid=919ef7980&amp;color=0,0,0&amp;vpa=169&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83_1#266f15d74?vja=1&amp;pid=919ef7980&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exchanges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promoted可知，张骞通过努力，促进了东西方的文化和经济交流，架起了汉朝与西方国家友好交往的桥梁。construct意为“建造”；reform意为“改革”；preserve意为“维护”；assess意为“评估”。故选A项。</a:t>
            </a:r>
            <a:endParaRPr lang="en-US" altLang="zh-CN" sz="2200" dirty="0"/>
          </a:p>
        </p:txBody>
      </p:sp>
      <p:sp>
        <p:nvSpPr>
          <p:cNvPr id="5" name="QC_7_BD.384_1#ad7172220.choices?vja=1&amp;pid=919ef7980&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.confidence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B.vitality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C.air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.discipline</a:t>
            </a:r>
            <a:endParaRPr lang="en-US" altLang="zh-CN" sz="2000" dirty="0"/>
          </a:p>
        </p:txBody>
      </p:sp>
      <p:sp>
        <p:nvSpPr>
          <p:cNvPr id="6" name="QC_7_AN.385_1#ad7172220.bracket?vja=1&amp;pid=919ef7980&amp;color=0,0,0&amp;vpa=170&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86_1#ad7172220?vja=1&amp;pid=919ef7980&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根据全文可知，张骞出使西域，为世界文明与进步注入了新的活力。confidence意为“信心”；vitality意为“活力”；air意为“空气”；discipline意为“纪律”。故选B项。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C_3#2bec50a89.fixed?vja=1&amp;pid=0924aca07&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2bec50a89.fixed?vja=1&amp;pid=0924aca07&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2bec50a89.fixed?vja=1&amp;pid=0924aca07&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建议用时：55分钟</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M_5_BD.387_1#8d4098feb?vja=1&amp;pid=af8e9fd4f&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[四川成都七中2024高二月考]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（进化）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airborne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songbirds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earthbound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unchanged—in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coelacanth,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410-million-year-old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fossils.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selection）.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Proceedings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National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Academy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Sciences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contradicts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cancels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Stroud.</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M_5_BD.387_2#8d4098feb?vja=1&amp;pid=af8e9fd4f&amp;color=0,0,0&amp;mp=1&amp;vtp=1&amp;bt=1"/>
          <p:cNvSpPr/>
          <p:nvPr/>
        </p:nvSpPr>
        <p:spPr>
          <a:xfrm>
            <a:off x="722376" y="896112"/>
            <a:ext cx="10753344" cy="529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（蜥蜴）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survived.Stroud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term.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Tadashi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Fukami,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crucial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term.In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88_1#8d4098feb?vja=1&amp;pid=af8e9fd4f&amp;color=0,0,0&amp;vtp=1">
            <a:extLst>
              <a:ext uri="{FF2B5EF4-FFF2-40B4-BE49-F238E27FC236}">
                <a16:creationId xmlns:a16="http://schemas.microsoft.com/office/drawing/2014/main" id="{B54B4C76-1B45-7CCF-2BD1-32A0CE2C456D}"/>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本文是一篇说明文。文章通过介绍科学家对看似没有发生变化的生物物种进行研究，揭示了这些物种在进化过程中的选择机制。</a:t>
            </a:r>
            <a:endParaRPr lang="en-US" altLang="zh-CN" sz="2000" dirty="0"/>
          </a:p>
        </p:txBody>
      </p:sp>
    </p:spTree>
    <p:extLst>
      <p:ext uri="{BB962C8B-B14F-4D97-AF65-F5344CB8AC3E}">
        <p14:creationId xmlns:p14="http://schemas.microsoft.com/office/powerpoint/2010/main" val="3063259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6_BD.389_1#777364058?vja=1&amp;pid=8d4098fe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coelacanth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0_1#777364058.bracket?vja=1&amp;pid=8d4098feb&amp;color=0,0,0&amp;vpa=171&amp;vtp=1"/>
          <p:cNvSpPr/>
          <p:nvPr/>
        </p:nvSpPr>
        <p:spPr>
          <a:xfrm>
            <a:off x="7910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389_2#777364058.choices?vja=1&amp;pid=8d4098fe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makeovers.</a:t>
            </a:r>
            <a:endParaRPr lang="en-US" altLang="zh-CN" sz="2000" dirty="0"/>
          </a:p>
        </p:txBody>
      </p:sp>
      <p:sp>
        <p:nvSpPr>
          <p:cNvPr id="5" name="QC_6_AS.391_1#777364058?vja=1&amp;pid=8d4098feb&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organisms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unchanged—in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escape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selection.The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coelacanth,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modern-day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410-million-year-old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fossils.”可知，有些生物似乎没有改变，然后提到现代鱼类腔棘鱼与其4.1亿年前的化石几乎一模一样，由此可知，本段提到腔棘鱼是为了列举一个没有发生变化的物种的例子。故选C项。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C_6_BD.392_1#a237ce04a?vja=1&amp;pid=8d4098feb&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3_1#a237ce04a.bracket?vja=1&amp;pid=8d4098feb&amp;color=0,0,0&amp;mp=1&amp;vpa=172&amp;vtp=1"/>
          <p:cNvSpPr/>
          <p:nvPr/>
        </p:nvSpPr>
        <p:spPr>
          <a:xfrm>
            <a:off x="485330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392_2#a237ce04a.choices?vja=1&amp;pid=8d4098feb&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951529" algn="l"/>
                <a:tab pos="5712557" algn="l"/>
                <a:tab pos="8359286" algn="l"/>
              </a:tabLst>
            </a:pPr>
            <a:r>
              <a:rPr lang="en-US" altLang="zh-CN" sz="2000" b="0" i="0" dirty="0">
                <a:solidFill>
                  <a:srgbClr val="000000"/>
                </a:solidFill>
                <a:latin typeface="Times New Roman" pitchFamily="34" charset="0"/>
                <a:ea typeface="微软雅黑" pitchFamily="34" charset="-122"/>
                <a:cs typeface="Times New Roman" pitchFamily="34" charset="-120"/>
              </a:rPr>
              <a:t>A.Unsolved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mysteries.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belief.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endParaRPr lang="en-US" altLang="zh-CN" sz="2000" dirty="0"/>
          </a:p>
        </p:txBody>
      </p:sp>
      <p:sp>
        <p:nvSpPr>
          <p:cNvPr id="5" name="QC_6_AS.394_1#a237ce04a?vja=1&amp;pid=8d4098feb&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主旨大意题。根据第二段内容可知，人们一直认为自然选择是通过稳定选择而不是定向选择来使一些物种保持不变，因此本段主要讲的是一个普遍的观念。故选B项。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6_BD.395_1#a5ba293f0?vja=1&amp;pid=8d4098fe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6_1#a5ba293f0.bracket?vja=1&amp;pid=8d4098feb&amp;color=0,0,0&amp;vpa=173&amp;vtp=1"/>
          <p:cNvSpPr/>
          <p:nvPr/>
        </p:nvSpPr>
        <p:spPr>
          <a:xfrm>
            <a:off x="53626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395_2#a5ba293f0.choices?vja=1&amp;pid=8d4098fe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fossils.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stabilising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selection.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categorising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endParaRPr lang="en-US" altLang="zh-CN" sz="2000" dirty="0"/>
          </a:p>
        </p:txBody>
      </p:sp>
      <p:sp>
        <p:nvSpPr>
          <p:cNvPr id="5" name="QC_6_AS.397_1#a5ba293f0?vja=1&amp;pid=8d4098feb&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细节理解题。根据倒数第二段中的“The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captured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members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populations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individuals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survived.”可知，斯特劳德是通过追踪研究对象来进行他的研究的。故选B项。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cf207aa85?vja=1&amp;pid=559384921&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1.我可以看看你那些能追溯到20世纪50年代的珍贵邮票吗？</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look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valuable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stamps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 ________ ____ 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4" name="QB_6_AN.32_1#cf207aa85.blank?vja=1&amp;pid=559384921&amp;color=0,0,0&amp;vpa=11&amp;vtp=1"/>
          <p:cNvSpPr/>
          <p:nvPr/>
        </p:nvSpPr>
        <p:spPr>
          <a:xfrm>
            <a:off x="5740464" y="1607312"/>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dating</a:t>
            </a:r>
            <a:endParaRPr lang="en-US" altLang="zh-CN" sz="2000" dirty="0"/>
          </a:p>
        </p:txBody>
      </p:sp>
      <p:sp>
        <p:nvSpPr>
          <p:cNvPr id="5" name="QB_6_AN.33_1#cf207aa85.blank?vja=1&amp;pid=559384921&amp;color=0,0,0&amp;vpa=12&amp;vtp=1"/>
          <p:cNvSpPr/>
          <p:nvPr/>
        </p:nvSpPr>
        <p:spPr>
          <a:xfrm>
            <a:off x="6756464" y="1620012"/>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from/to</a:t>
            </a:r>
            <a:endParaRPr lang="en-US" altLang="zh-CN" sz="2000" dirty="0"/>
          </a:p>
        </p:txBody>
      </p:sp>
      <p:sp>
        <p:nvSpPr>
          <p:cNvPr id="6" name="QB_6_AN.34_1#cf207aa85.blank?vja=1&amp;pid=559384921&amp;color=0,0,0&amp;vpa=13&amp;vtp=1"/>
          <p:cNvSpPr/>
          <p:nvPr/>
        </p:nvSpPr>
        <p:spPr>
          <a:xfrm>
            <a:off x="7874064"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B_6_AN.35_1#cf207aa85.blank?vja=1&amp;pid=559384921&amp;color=0,0,0&amp;vpa=14&amp;vtp=1"/>
          <p:cNvSpPr/>
          <p:nvPr/>
        </p:nvSpPr>
        <p:spPr>
          <a:xfrm>
            <a:off x="8483664" y="1620012"/>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1950s</a:t>
            </a:r>
            <a:endParaRPr lang="en-US" altLang="zh-CN" sz="2000" dirty="0"/>
          </a:p>
        </p:txBody>
      </p:sp>
      <p:sp>
        <p:nvSpPr>
          <p:cNvPr id="8" name="QB_6_BD.36_1#f698346de?vja=1&amp;pid=559384921&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2.这只暴怒的野兽离我们很近，我后退并和埃莉紧紧地挤在一起。（stone）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huddled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tightly.</a:t>
            </a:r>
            <a:endParaRPr lang="en-US" altLang="zh-CN" sz="2000" dirty="0"/>
          </a:p>
        </p:txBody>
      </p:sp>
      <p:sp>
        <p:nvSpPr>
          <p:cNvPr id="9" name="QB_6_AN.37_1#f698346de.blank?vja=1&amp;pid=559384921&amp;color=0,0,0&amp;vpa=15&amp;vtp=1"/>
          <p:cNvSpPr/>
          <p:nvPr/>
        </p:nvSpPr>
        <p:spPr>
          <a:xfrm>
            <a:off x="3592005" y="2382647"/>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within</a:t>
            </a:r>
            <a:endParaRPr lang="en-US" altLang="zh-CN" sz="2000" dirty="0"/>
          </a:p>
        </p:txBody>
      </p:sp>
      <p:sp>
        <p:nvSpPr>
          <p:cNvPr id="10" name="QB_6_AN.38_1#f698346de.blank?vja=1&amp;pid=559384921&amp;color=0,0,0&amp;vpa=16&amp;vtp=1"/>
          <p:cNvSpPr/>
          <p:nvPr/>
        </p:nvSpPr>
        <p:spPr>
          <a:xfrm>
            <a:off x="4671759" y="2382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1" name="QB_6_AN.39_1#f698346de.blank?vja=1&amp;pid=559384921&amp;color=0,0,0&amp;vpa=17&amp;vtp=1"/>
          <p:cNvSpPr/>
          <p:nvPr/>
        </p:nvSpPr>
        <p:spPr>
          <a:xfrm>
            <a:off x="5192713" y="2382647"/>
            <a:ext cx="760667"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stone’s</a:t>
            </a:r>
            <a:endParaRPr lang="en-US" altLang="zh-CN" sz="2000" dirty="0"/>
          </a:p>
        </p:txBody>
      </p:sp>
      <p:sp>
        <p:nvSpPr>
          <p:cNvPr id="12" name="QB_6_AN.40_1#f698346de.blank?vja=1&amp;pid=559384921&amp;color=0,0,0&amp;vpa=18&amp;vtp=1"/>
          <p:cNvSpPr/>
          <p:nvPr/>
        </p:nvSpPr>
        <p:spPr>
          <a:xfrm>
            <a:off x="6247067" y="2382647"/>
            <a:ext cx="649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throw</a:t>
            </a:r>
            <a:endParaRPr lang="en-US" altLang="zh-CN" sz="2000" dirty="0"/>
          </a:p>
        </p:txBody>
      </p:sp>
      <p:sp>
        <p:nvSpPr>
          <p:cNvPr id="13" name="QB_6_BD.41_1#5e663f576?vja=1&amp;pid=559384921&amp;color=0,0,0&amp;vtp=1"/>
          <p:cNvSpPr/>
          <p:nvPr/>
        </p:nvSpPr>
        <p:spPr>
          <a:xfrm>
            <a:off x="722376" y="3182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3.在这里，你会发现一些中国最令人惊叹的景点，有故宫、颐和园和长城，仅举几例。</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Forbidden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4" name="QB_6_AN.42_1#5e663f576.blank?vja=1&amp;pid=559384921&amp;color=0,0,0&amp;vpa=19&amp;vtp=1"/>
          <p:cNvSpPr/>
          <p:nvPr/>
        </p:nvSpPr>
        <p:spPr>
          <a:xfrm>
            <a:off x="3842131" y="3906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5" name="QB_6_AN.43_1#5e663f576.blank?vja=1&amp;pid=559384921&amp;color=0,0,0&amp;vpa=20&amp;vtp=1"/>
          <p:cNvSpPr/>
          <p:nvPr/>
        </p:nvSpPr>
        <p:spPr>
          <a:xfrm>
            <a:off x="4362831" y="3906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name</a:t>
            </a:r>
            <a:endParaRPr lang="en-US" altLang="zh-CN" sz="2000" dirty="0"/>
          </a:p>
        </p:txBody>
      </p:sp>
      <p:sp>
        <p:nvSpPr>
          <p:cNvPr id="16" name="QB_6_AN.44_1#5e663f576.blank?vja=1&amp;pid=559384921&amp;color=0,0,0&amp;vpa=21&amp;vtp=1"/>
          <p:cNvSpPr/>
          <p:nvPr/>
        </p:nvSpPr>
        <p:spPr>
          <a:xfrm>
            <a:off x="5264531" y="3906647"/>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just/but</a:t>
            </a:r>
            <a:endParaRPr lang="en-US" altLang="zh-CN" sz="2000" dirty="0"/>
          </a:p>
        </p:txBody>
      </p:sp>
      <p:sp>
        <p:nvSpPr>
          <p:cNvPr id="17" name="QB_6_AN.45_1#5e663f576.blank?vja=1&amp;pid=559384921&amp;color=0,0,0&amp;vpa=22&amp;vtp=1"/>
          <p:cNvSpPr/>
          <p:nvPr/>
        </p:nvSpPr>
        <p:spPr>
          <a:xfrm>
            <a:off x="6420231" y="3906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8" name="QB_6_AN.46_1#5e663f576.blank?vja=1&amp;pid=559384921&amp;color=0,0,0&amp;vpa=23&amp;vtp=1"/>
          <p:cNvSpPr/>
          <p:nvPr/>
        </p:nvSpPr>
        <p:spPr>
          <a:xfrm>
            <a:off x="6915531" y="3906647"/>
            <a:ext cx="438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few</a:t>
            </a:r>
            <a:endParaRPr lang="en-US" altLang="zh-CN" sz="2000" dirty="0"/>
          </a:p>
        </p:txBody>
      </p:sp>
      <p:sp>
        <p:nvSpPr>
          <p:cNvPr id="19" name="QB_6_BD.47_1#1bd9536ab?vja=1&amp;pid=559384921&amp;color=0,0,0&amp;vtp=1"/>
          <p:cNvSpPr/>
          <p:nvPr/>
        </p:nvSpPr>
        <p:spPr>
          <a:xfrm>
            <a:off x="722376" y="4325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4.她说话轻得我几乎听不见。（so</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that引导结果状语从句）</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spoke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20" name="QB_6_AN.48_1#1bd9536ab.blank?vja=1&amp;pid=559384921&amp;color=0,0,0&amp;vpa=24&amp;vtp=1"/>
          <p:cNvSpPr/>
          <p:nvPr/>
        </p:nvSpPr>
        <p:spPr>
          <a:xfrm>
            <a:off x="1971739" y="4668647"/>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21" name="QB_6_AN.49_1#1bd9536ab.blank?vja=1&amp;pid=559384921&amp;color=0,0,0&amp;vpa=25&amp;vtp=1"/>
          <p:cNvSpPr/>
          <p:nvPr/>
        </p:nvSpPr>
        <p:spPr>
          <a:xfrm>
            <a:off x="2505139" y="4655947"/>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quietly</a:t>
            </a:r>
            <a:endParaRPr lang="en-US" altLang="zh-CN" sz="2000" dirty="0"/>
          </a:p>
        </p:txBody>
      </p:sp>
      <p:sp>
        <p:nvSpPr>
          <p:cNvPr id="22" name="QB_6_AN.50_1#1bd9536ab.blank?vja=1&amp;pid=559384921&amp;color=0,0,0&amp;vpa=26&amp;vtp=1"/>
          <p:cNvSpPr/>
          <p:nvPr/>
        </p:nvSpPr>
        <p:spPr>
          <a:xfrm>
            <a:off x="3546539" y="4668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23" name="QB_6_AN.51_1#1bd9536ab.blank?vja=1&amp;pid=559384921&amp;color=0,0,0&amp;vpa=27&amp;vtp=1"/>
          <p:cNvSpPr/>
          <p:nvPr/>
        </p:nvSpPr>
        <p:spPr>
          <a:xfrm>
            <a:off x="4270439" y="4668647"/>
            <a:ext cx="141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a:t>
            </a:r>
            <a:endParaRPr lang="en-US" altLang="zh-CN" sz="2000" dirty="0"/>
          </a:p>
        </p:txBody>
      </p:sp>
      <p:sp>
        <p:nvSpPr>
          <p:cNvPr id="24" name="QB_6_AN.52_1#1bd9536ab.blank?vja=1&amp;pid=559384921&amp;color=0,0,0&amp;vpa=28&amp;vtp=1"/>
          <p:cNvSpPr/>
          <p:nvPr/>
        </p:nvSpPr>
        <p:spPr>
          <a:xfrm>
            <a:off x="4664139" y="4668647"/>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could</a:t>
            </a:r>
            <a:endParaRPr lang="en-US" altLang="zh-CN" sz="2000" dirty="0"/>
          </a:p>
        </p:txBody>
      </p:sp>
      <p:sp>
        <p:nvSpPr>
          <p:cNvPr id="25" name="QB_6_AN.53_1#1bd9536ab.blank?vja=1&amp;pid=559384921&amp;color=0,0,0&amp;vpa=29&amp;vtp=1"/>
          <p:cNvSpPr/>
          <p:nvPr/>
        </p:nvSpPr>
        <p:spPr>
          <a:xfrm>
            <a:off x="5540439" y="4655947"/>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hardly/barely</a:t>
            </a:r>
            <a:endParaRPr lang="en-US" altLang="zh-CN" sz="2000" dirty="0"/>
          </a:p>
        </p:txBody>
      </p:sp>
      <p:sp>
        <p:nvSpPr>
          <p:cNvPr id="26" name="QB_6_AN.54_1#1bd9536ab.blank?vja=1&amp;pid=559384921&amp;color=0,0,0&amp;vpa=30&amp;vtp=1"/>
          <p:cNvSpPr/>
          <p:nvPr/>
        </p:nvSpPr>
        <p:spPr>
          <a:xfrm>
            <a:off x="7204139" y="4668647"/>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hear</a:t>
            </a:r>
            <a:endParaRPr lang="en-US" altLang="zh-CN" sz="2000" dirty="0"/>
          </a:p>
        </p:txBody>
      </p:sp>
      <p:sp>
        <p:nvSpPr>
          <p:cNvPr id="27" name="QB_6_AN.55_1#1bd9536ab.blank?vja=1&amp;pid=559384921&amp;color=0,0,0&amp;vpa=31&amp;vtp=1"/>
          <p:cNvSpPr/>
          <p:nvPr/>
        </p:nvSpPr>
        <p:spPr>
          <a:xfrm>
            <a:off x="7966139" y="4668647"/>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her</a:t>
            </a:r>
            <a:endParaRPr lang="en-US" altLang="zh-CN" sz="2000" dirty="0"/>
          </a:p>
        </p:txBody>
      </p:sp>
      <p:sp>
        <p:nvSpPr>
          <p:cNvPr id="28" name="QB_6_BD.56_1#5e96241fa?vja=1&amp;pid=559384921&amp;color=0,0,0&amp;vtp=1"/>
          <p:cNvSpPr/>
          <p:nvPr/>
        </p:nvSpPr>
        <p:spPr>
          <a:xfrm>
            <a:off x="722376" y="508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5.我父亲65岁时开始学电脑，以与时俱进。（so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that引导目的状语从句）</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65</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endParaRPr lang="en-US" altLang="zh-CN" sz="2000" dirty="0"/>
          </a:p>
        </p:txBody>
      </p:sp>
      <p:sp>
        <p:nvSpPr>
          <p:cNvPr id="29" name="QB_6_AN.57_1#5e96241fa.blank?vja=1&amp;pid=559384921&amp;color=0,0,0&amp;vpa=32&amp;vtp=1"/>
          <p:cNvSpPr/>
          <p:nvPr/>
        </p:nvSpPr>
        <p:spPr>
          <a:xfrm>
            <a:off x="7851839" y="5430647"/>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30" name="QB_6_AN.58_1#5e96241fa.blank?vja=1&amp;pid=559384921&amp;color=0,0,0&amp;vpa=33&amp;vtp=1"/>
          <p:cNvSpPr/>
          <p:nvPr/>
        </p:nvSpPr>
        <p:spPr>
          <a:xfrm>
            <a:off x="8464614" y="5430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31" name="QB_6_AN.59_1#5e96241fa.blank?vja=1&amp;pid=559384921&amp;color=0,0,0&amp;vpa=34&amp;vtp=1"/>
          <p:cNvSpPr/>
          <p:nvPr/>
        </p:nvSpPr>
        <p:spPr>
          <a:xfrm>
            <a:off x="9293289" y="5430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t>
            </a:r>
            <a:endParaRPr lang="en-US" altLang="zh-CN" sz="2000" dirty="0"/>
          </a:p>
        </p:txBody>
      </p:sp>
      <p:sp>
        <p:nvSpPr>
          <p:cNvPr id="32" name="QB_6_AN.60_1#5e96241fa.blank?vja=1&amp;pid=559384921&amp;color=0,0,0&amp;vpa=35&amp;vtp=1"/>
          <p:cNvSpPr/>
          <p:nvPr/>
        </p:nvSpPr>
        <p:spPr>
          <a:xfrm>
            <a:off x="9944164" y="5430647"/>
            <a:ext cx="620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could</a:t>
            </a:r>
            <a:endParaRPr lang="en-US" altLang="zh-CN" sz="2000" dirty="0"/>
          </a:p>
        </p:txBody>
      </p:sp>
      <p:sp>
        <p:nvSpPr>
          <p:cNvPr id="33" name="QB_6_AN.61_1#5e96241fa.blank?vja=1&amp;pid=559384921&amp;color=0,0,0&amp;vpa=36&amp;vtp=1"/>
          <p:cNvSpPr/>
          <p:nvPr/>
        </p:nvSpPr>
        <p:spPr>
          <a:xfrm>
            <a:off x="10861739" y="54179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keep</a:t>
            </a:r>
            <a:endParaRPr lang="en-US" altLang="zh-CN" sz="2000" dirty="0"/>
          </a:p>
        </p:txBody>
      </p:sp>
      <p:sp>
        <p:nvSpPr>
          <p:cNvPr id="34" name="QB_6_AN.62_1#5e96241fa.blank?vja=1&amp;pid=559384921&amp;color=0,0,0&amp;vpa=37&amp;vtp=1"/>
          <p:cNvSpPr/>
          <p:nvPr/>
        </p:nvSpPr>
        <p:spPr>
          <a:xfrm>
            <a:off x="782701" y="5798947"/>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up/pace</a:t>
            </a:r>
            <a:endParaRPr lang="en-US" altLang="zh-CN" sz="2000" dirty="0"/>
          </a:p>
        </p:txBody>
      </p:sp>
      <p:sp>
        <p:nvSpPr>
          <p:cNvPr id="35" name="QB_6_AN.63_1#5e96241fa.blank?vja=1&amp;pid=559384921&amp;color=0,0,0&amp;vpa=38&amp;vtp=1"/>
          <p:cNvSpPr/>
          <p:nvPr/>
        </p:nvSpPr>
        <p:spPr>
          <a:xfrm>
            <a:off x="1913001" y="5811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4"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4" grpId="0" build="p" animBg="1"/>
      <p:bldP spid="25" grpId="0" build="p" animBg="1"/>
      <p:bldP spid="26" grpId="0" build="p" animBg="1"/>
      <p:bldP spid="27" grpId="0" build="p" animBg="1"/>
      <p:bldP spid="29" grpId="0" build="p" animBg="1"/>
      <p:bldP spid="30" grpId="0" build="p" animBg="1"/>
      <p:bldP spid="31" grpId="0" build="p" animBg="1"/>
      <p:bldP spid="32" grpId="0" build="p" animBg="1"/>
      <p:bldP spid="33" grpId="0" build="p" animBg="1"/>
      <p:bldP spid="34" grpId="0" build="p" animBg="1"/>
      <p:bldP spid="3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C_6_BD.398_1#21802cf10?vja=1&amp;pid=8d4098fe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9_1#21802cf10.bracket?vja=1&amp;pid=8d4098feb&amp;color=0,0,0&amp;vpa=174&amp;vtp=1"/>
          <p:cNvSpPr/>
          <p:nvPr/>
        </p:nvSpPr>
        <p:spPr>
          <a:xfrm>
            <a:off x="60643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398_2#21802cf10.choices?vja=1&amp;pid=8d4098fe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.Summarise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qualities.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.Examine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endParaRPr lang="en-US" altLang="zh-CN" sz="2000" dirty="0"/>
          </a:p>
        </p:txBody>
      </p:sp>
      <p:sp>
        <p:nvSpPr>
          <p:cNvPr id="5" name="QC_6_AS.400_1#21802cf10?vja=1&amp;pid=8d4098feb&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lizards’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dramatically?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lizards.”可推知，未来斯特劳德会在极端条件下研究蜥蜴。故选D项。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6_AS.400_2#21802cf10?vja=1&amp;pid=8d4098feb&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400_3#21802cf10?vja=1&amp;pid=8d4098feb&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21992" y="1384124"/>
            <a:ext cx="7754112" cy="3621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400_4#21802cf10?vja=1&amp;pid=8d4098feb&amp;color=0,0,0&amp;mp=1&amp;vtp=1"/>
          <p:cNvSpPr/>
          <p:nvPr/>
        </p:nvSpPr>
        <p:spPr>
          <a:xfrm>
            <a:off x="722376" y="51433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人们认为，自然选择通过选择中等或平均特征（稳定选择）而不是选择会导致物种变化的更极端的特征（定向选择）来使某些物种保持不变。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M_5_BD.401_1#2fc53c5f9?vja=1&amp;pid=9a02b12b5&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[重庆南开中学2025高二期末]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journeys.1.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Parisian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shoreline.2.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horizons.In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canvas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100" b="0" i="0" kern="0" spc="-99900" dirty="0">
                <a:solidFill>
                  <a:srgbClr val="FFFFFF"/>
                </a:solidFill>
                <a:latin typeface="Times New Roman" pitchFamily="34" charset="0"/>
                <a:ea typeface="微软雅黑" pitchFamily="34" charset="-122"/>
                <a:cs typeface="Times New Roman" pitchFamily="34" charset="-120"/>
              </a:rPr>
              <a:t>#1.1</a:t>
            </a:r>
            <a:endParaRPr lang="en-US" altLang="zh-CN" sz="2000" dirty="0"/>
          </a:p>
        </p:txBody>
      </p:sp>
      <p:sp>
        <p:nvSpPr>
          <p:cNvPr id="3" name="QM_5_AN.402_1#2fc53c5f9.blank?vja=1&amp;pid=9a02b12b5&amp;color=0,0,0&amp;vpa=175&amp;vtp=1"/>
          <p:cNvSpPr/>
          <p:nvPr/>
        </p:nvSpPr>
        <p:spPr>
          <a:xfrm>
            <a:off x="6470523"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AN.403_1#2fc53c5f9.blank?vja=1&amp;pid=9a02b12b5&amp;color=0,0,0&amp;vpa=176&amp;vtp=1"/>
          <p:cNvSpPr/>
          <p:nvPr/>
        </p:nvSpPr>
        <p:spPr>
          <a:xfrm>
            <a:off x="2468372" y="3528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M_5_BD.404_1#2fc53c5f9?vja=1&amp;pid=9a02b12b5&amp;color=0,0,0&amp;mp=1&amp;vtp=1&amp;bt=1"/>
          <p:cNvSpPr/>
          <p:nvPr/>
        </p:nvSpPr>
        <p:spPr>
          <a:xfrm>
            <a:off x="722376" y="900000"/>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accessible.3.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uploads,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smartphone.These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wilderness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hikes.Some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itineraries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（旅行日程）,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planning.5.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5_AN.405_1#2fc53c5f9.blank?vja=1&amp;pid=9a02b12b5&amp;color=0,0,0&amp;mp=1&amp;vpa=177&amp;vtp=1"/>
          <p:cNvSpPr/>
          <p:nvPr/>
        </p:nvSpPr>
        <p:spPr>
          <a:xfrm>
            <a:off x="2063814" y="1242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406_1#2fc53c5f9.blank?vja=1&amp;pid=9a02b12b5&amp;color=0,0,0&amp;mp=1&amp;vpa=178&amp;vtp=1"/>
          <p:cNvSpPr/>
          <p:nvPr/>
        </p:nvSpPr>
        <p:spPr>
          <a:xfrm>
            <a:off x="3515741"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5_AN.407_1#2fc53c5f9.blank?vja=1&amp;pid=9a02b12b5&amp;color=0,0,0&amp;mp=1&amp;vpa=179&amp;vtp=1"/>
          <p:cNvSpPr/>
          <p:nvPr/>
        </p:nvSpPr>
        <p:spPr>
          <a:xfrm>
            <a:off x="4275265" y="3909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M_5_BD.408_1#2fc53c5f9?vja=1&amp;pid=9a02b12b5&amp;color=0,0,0&amp;vtp=1&amp;bt=1"/>
          <p:cNvSpPr/>
          <p:nvPr/>
        </p:nvSpPr>
        <p:spPr>
          <a:xfrm>
            <a:off x="722376" y="896112"/>
            <a:ext cx="10753344" cy="3009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hard.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B.Journals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shoot.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memory.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represent.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journeys.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5_EX.409_1#2fc53c5f9?vja=1&amp;pid=9a02b12b5&amp;color=0,0,0&amp;vtp=1"/>
          <p:cNvSpPr/>
          <p:nvPr/>
        </p:nvSpPr>
        <p:spPr>
          <a:xfrm>
            <a:off x="722376" y="3950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本文是一篇说明文。文章介绍了旅行日记的核心价值、坚持写旅行日记对个人的多重益处，并重点阐述了旅行日记在数字时代下的演进与革新。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B_6_BD.410_1#70a64ef40?vja=1&amp;pid=2fc53c5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1_1#70a64ef40.blank?vja=1&amp;pid=2fc53c5f9&amp;color=0,0,0&amp;vpa=18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412_1#70a64ef40?vja=1&amp;pid=2fc53c5f9&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合空后的However可知，设空处的内容应与后文构成转折关系。空后强调旅行日记是“珍贵的叙述”，记录了旅程的核心内容，A项（诚然，记录你的旅行经历是困难的）与后文关于旅行日记的核心价值的描述构成转折，符合语境。故选A项。</a:t>
            </a:r>
            <a:endParaRPr lang="en-US" altLang="zh-CN" sz="2200" dirty="0"/>
          </a:p>
        </p:txBody>
      </p:sp>
      <p:sp>
        <p:nvSpPr>
          <p:cNvPr id="5" name="QB_6_BD.413_1#334605289?vja=1&amp;pid=2fc53c5f9&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14_1#334605289.blank?vja=1&amp;pid=2fc53c5f9&amp;color=0,0,0&amp;vpa=181&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415_1#334605289?vja=1&amp;pid=2fc53c5f9&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写旅行日记有诸多益处，如留存转瞬即逝的细节（气味、声音等），空后则介绍了写旅行日记的另一个好处，即强化旅行记忆。设空处应起到过渡作用，解释写旅行日记和强化记忆之间的联系。C项（将事情写下来有助于将其编码到你的长期记忆中）符合语境，其中的memory与下文的memories相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B_6_BD.416_1#4ff939570?vja=1&amp;pid=2fc53c5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7_1#4ff939570.blank?vja=1&amp;pid=2fc53c5f9&amp;color=0,0,0&amp;vpa=182&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418_1#4ff939570?vja=1&amp;pid=2fc53c5f9&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首句介绍了科技让撰写旅行日记这一古老的做法焕发新生，空后介绍了一些应用程序能让旅行者即时记录冒险经历。E项（数字应用程序让记录旅途中的瞬间变得简易）承接上文科技的作用，同时引出下文内容，符合语境，其中的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apps与空后的Some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apps相呼应。故选E项。</a:t>
            </a:r>
            <a:endParaRPr lang="en-US" altLang="zh-CN" sz="2200" dirty="0"/>
          </a:p>
        </p:txBody>
      </p:sp>
      <p:sp>
        <p:nvSpPr>
          <p:cNvPr id="5" name="QB_6_BD.419_1#8e41d8eac?vja=1&amp;pid=2fc53c5f9&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0_1#8e41d8eac.blank?vja=1&amp;pid=2fc53c5f9&amp;color=0,0,0&amp;vpa=183&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6_AS.421_1#8e41d8eac?vja=1&amp;pid=2fc53c5f9&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一些数字平台会提供引导式提示来激发用户的写作灵感。设空处应具体阐释这一价值的实现方式。G项（例如，“你最喜爱的本地菜肴是什么？”等问题鼓励用户进行反思与写作）给出具体实例，属于典型的“观点+举例”论证方法，使前文的论述更加清晰、有说服力。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B_6_BD.422_1#8ea9118e1?vja=1&amp;pid=2fc53c5f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3_1#8ea9118e1.blank?vja=1&amp;pid=2fc53c5f9&amp;color=0,0,0&amp;vpa=184&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6_AS.424_1#8ea9118e1?vja=1&amp;pid=2fc53c5f9&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主题句以及下文内容可知，本段主要围绕数字旅行日记的两项功能进行具体介绍。空前一句说明了数字旅行日记在规划未来旅行方面能为旅行者带来的帮助；空后介绍通过在线联系功能，数字旅行日记让用户能与其他旅行者交流心得、交换见闻，强调数字旅行日记能将人们联系起来。设空处应起过渡作用。F项（分享你的旅行故事也能激励他人开启他们自己的旅程）强调数字旅行日记在作为连接人们的桥梁方面的作用，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5_BD.425_1#58eda2dff?vja=1&amp;pid=26538532a&amp;color=0,0,0&amp;vtp=1&amp;bt=1"/>
          <p:cNvSpPr/>
          <p:nvPr/>
        </p:nvSpPr>
        <p:spPr>
          <a:xfrm>
            <a:off x="722376" y="900000"/>
            <a:ext cx="10753344" cy="4923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[浙江宁波五校联盟2024高二期中]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Coelho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Brazil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family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jacket.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recently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Kenney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jacket.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personal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bracelet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diamond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Luke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Taryn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Souza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Dave.Of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jacket!</a:t>
            </a: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M_5_BD.425_2#58eda2dff?vja=1&amp;pid=26538532a&amp;color=0,0,0&amp;mp=1&amp;vtp=1&amp;bt=1"/>
          <p:cNvSpPr/>
          <p:nvPr/>
        </p:nvSpPr>
        <p:spPr>
          <a:xfrm>
            <a:off x="722376" y="896112"/>
            <a:ext cx="10753344" cy="1494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especially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mother.Dave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totally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p:txBody>
      </p:sp>
      <p:sp>
        <p:nvSpPr>
          <p:cNvPr id="3" name="QM_5_EX.426_1#58eda2dff?vja=1&amp;pid=26538532a&amp;color=0,0,0&amp;vtp=1"/>
          <p:cNvSpPr/>
          <p:nvPr/>
        </p:nvSpPr>
        <p:spPr>
          <a:xfrm>
            <a:off x="722376" y="2430145"/>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】本文是一篇记叙文。文章讲述了卢克在别人捐赠的夹克里发现了贵重的私人物品，但并未将其据为己有，而是找到了失主戴夫·肯尼并归还物品的故事。</a:t>
            </a:r>
            <a:endParaRPr lang="en-US" altLang="zh-CN" sz="2000" dirty="0"/>
          </a:p>
        </p:txBody>
      </p:sp>
      <p:sp>
        <p:nvSpPr>
          <p:cNvPr id="4" name="QC_6_BD.427_1#a990ce708.choices?vja=1&amp;pid=58eda2dff&amp;color=0,0,0&amp;vtp=1"/>
          <p:cNvSpPr/>
          <p:nvPr/>
        </p:nvSpPr>
        <p:spPr>
          <a:xfrm>
            <a:off x="722376" y="3202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.humour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B.bravery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C.generosity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.honesty</a:t>
            </a:r>
            <a:endParaRPr lang="en-US" altLang="zh-CN" sz="2000" dirty="0"/>
          </a:p>
        </p:txBody>
      </p:sp>
      <p:sp>
        <p:nvSpPr>
          <p:cNvPr id="5" name="QC_6_AN.428_1#a990ce708.bracket?vja=1&amp;pid=58eda2dff&amp;color=0,0,0&amp;vpa=185&amp;vtp=1"/>
          <p:cNvSpPr/>
          <p:nvPr/>
        </p:nvSpPr>
        <p:spPr>
          <a:xfrm>
            <a:off x="1176401" y="3202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6" name="QC_6_AS.429_1#a990ce708?vja=1&amp;pid=58eda2dff&amp;color=0,0,0&amp;vtp=1"/>
          <p:cNvSpPr/>
          <p:nvPr/>
        </p:nvSpPr>
        <p:spPr>
          <a:xfrm>
            <a:off x="722376" y="3627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根据后文内容可知，卢克把贵重物品归还给了主人，说明他正直诚实。故选D项。bravery意为“勇敢”；generosity意为“慷慨”；honesty意为“诚实”。</a:t>
            </a:r>
            <a:endParaRPr lang="en-US" altLang="zh-CN" sz="2200" dirty="0"/>
          </a:p>
        </p:txBody>
      </p:sp>
      <p:sp>
        <p:nvSpPr>
          <p:cNvPr id="7" name="QC_6_BD.430_1#2bb98a966.choices?vja=1&amp;pid=58eda2dff&amp;color=0,0,0&amp;vtp=1"/>
          <p:cNvSpPr/>
          <p:nvPr/>
        </p:nvSpPr>
        <p:spPr>
          <a:xfrm>
            <a:off x="722376" y="44344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.practise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B.check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C.promote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.learn</a:t>
            </a:r>
            <a:endParaRPr lang="en-US" altLang="zh-CN" sz="2000" dirty="0"/>
          </a:p>
        </p:txBody>
      </p:sp>
      <p:sp>
        <p:nvSpPr>
          <p:cNvPr id="8" name="QC_6_AN.431_1#2bb98a966.bracket?vja=1&amp;pid=58eda2dff&amp;color=0,0,0&amp;vpa=186&amp;vtp=1"/>
          <p:cNvSpPr/>
          <p:nvPr/>
        </p:nvSpPr>
        <p:spPr>
          <a:xfrm>
            <a:off x="1176401" y="44344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9" name="QC_6_AS.432_1#2bb98a966?vja=1&amp;pid=58eda2dff&amp;color=0,0,0&amp;vtp=1"/>
          <p:cNvSpPr/>
          <p:nvPr/>
        </p:nvSpPr>
        <p:spPr>
          <a:xfrm>
            <a:off x="722376" y="48591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根据后文内容可知，卢克把这些贵重物品归还给了主人，正是在践行正直诚实的价值观。故选A项。promote意为“促进”。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8"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64_1#b6b4fd39b?vja=1&amp;pid=d6def5f4f&amp;color=0,0,0&amp;vtp=1&amp;bt=1"/>
          <p:cNvSpPr/>
          <p:nvPr/>
        </p:nvSpPr>
        <p:spPr>
          <a:xfrm>
            <a:off x="722376" y="896112"/>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Dunhuang,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commercial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exchange.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Dunhuang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well-known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Grottoes,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Mogao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Grottoes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（astonish）,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religious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Apsaras,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Immortals”: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their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65_1#b6b4fd39b.blank?vja=1&amp;pid=d6def5f4f&amp;color=0,0,0&amp;vpa=39&amp;vtp=1"/>
          <p:cNvSpPr/>
          <p:nvPr/>
        </p:nvSpPr>
        <p:spPr>
          <a:xfrm>
            <a:off x="2914714" y="1620012"/>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M_6_AN.66_1#b6b4fd39b.blank?vja=1&amp;pid=d6def5f4f&amp;color=0,0,0&amp;vpa=40&amp;vtp=1"/>
          <p:cNvSpPr/>
          <p:nvPr/>
        </p:nvSpPr>
        <p:spPr>
          <a:xfrm>
            <a:off x="5617210" y="2001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5" name="QM_6_AN.67_1#b6b4fd39b.blank?vja=1&amp;pid=d6def5f4f&amp;color=0,0,0&amp;vpa=41&amp;vtp=1"/>
          <p:cNvSpPr/>
          <p:nvPr/>
        </p:nvSpPr>
        <p:spPr>
          <a:xfrm>
            <a:off x="7843584" y="2369312"/>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consisting</a:t>
            </a:r>
            <a:endParaRPr lang="en-US" altLang="zh-CN" sz="2000" dirty="0"/>
          </a:p>
        </p:txBody>
      </p:sp>
      <p:sp>
        <p:nvSpPr>
          <p:cNvPr id="6" name="QM_6_AN.68_1#b6b4fd39b.blank?vja=1&amp;pid=d6def5f4f&amp;color=0,0,0&amp;vpa=42&amp;vtp=1"/>
          <p:cNvSpPr/>
          <p:nvPr/>
        </p:nvSpPr>
        <p:spPr>
          <a:xfrm>
            <a:off x="3873373" y="3131312"/>
            <a:ext cx="1211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astonishing</a:t>
            </a:r>
            <a:endParaRPr lang="en-US" altLang="zh-CN" sz="2000" dirty="0"/>
          </a:p>
        </p:txBody>
      </p:sp>
      <p:sp>
        <p:nvSpPr>
          <p:cNvPr id="7" name="QM_6_AN.69_1#b6b4fd39b.blank?vja=1&amp;pid=d6def5f4f&amp;color=0,0,0&amp;vpa=43&amp;vtp=1"/>
          <p:cNvSpPr/>
          <p:nvPr/>
        </p:nvSpPr>
        <p:spPr>
          <a:xfrm>
            <a:off x="8164830" y="3525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8" name="QM_6_AN.70_1#b6b4fd39b.blank?vja=1&amp;pid=d6def5f4f&amp;color=0,0,0&amp;vpa=44&amp;vtp=1"/>
          <p:cNvSpPr/>
          <p:nvPr/>
        </p:nvSpPr>
        <p:spPr>
          <a:xfrm>
            <a:off x="8715121" y="3906012"/>
            <a:ext cx="1463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scarves/scarfs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6_BD.433_1#a3b3ca718.choices?vja=1&amp;pid=58eda2dff&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B.treasures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C.traditions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.memories</a:t>
            </a:r>
            <a:endParaRPr lang="en-US" altLang="zh-CN" sz="2000" dirty="0"/>
          </a:p>
        </p:txBody>
      </p:sp>
      <p:sp>
        <p:nvSpPr>
          <p:cNvPr id="3" name="QC_6_AN.434_1#a3b3ca718.bracket?vja=1&amp;pid=58eda2dff&amp;color=0,0,0&amp;mp=1&amp;vpa=18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35_1#a3b3ca718?vja=1&amp;pid=58eda2dff&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watches,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bracelet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diamond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rings”可知，口袋里装满了贵重物品。故选B项。treasure意为“珍宝”；memory意为“回忆”。</a:t>
            </a:r>
            <a:endParaRPr lang="en-US" altLang="zh-CN" sz="2200" dirty="0"/>
          </a:p>
        </p:txBody>
      </p:sp>
      <p:sp>
        <p:nvSpPr>
          <p:cNvPr id="5" name="QC_6_BD.436_1#0bad767cb.choices?vja=1&amp;pid=58eda2df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.rejected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B.outdated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C.donated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.worn</a:t>
            </a:r>
            <a:endParaRPr lang="en-US" altLang="zh-CN" sz="2000" dirty="0"/>
          </a:p>
        </p:txBody>
      </p:sp>
      <p:sp>
        <p:nvSpPr>
          <p:cNvPr id="6" name="QC_6_AN.437_1#0bad767cb.bracket?vja=1&amp;pid=58eda2dff&amp;color=0,0,0&amp;vpa=188&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38_1#0bad767cb?vja=1&amp;pid=58eda2dff&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Kenney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jacket.”可知，这件夹克来自别人的捐赠。故选C项。outdated意为“过时的”；worn意为“用旧的”。</a:t>
            </a:r>
            <a:endParaRPr lang="en-US" altLang="zh-CN" sz="2200" dirty="0"/>
          </a:p>
        </p:txBody>
      </p:sp>
      <p:sp>
        <p:nvSpPr>
          <p:cNvPr id="8" name="QC_6_BD.439_1#465d2b52d.choices?vja=1&amp;pid=58eda2dff&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B.received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.changed</a:t>
            </a:r>
            <a:endParaRPr lang="en-US" altLang="zh-CN" sz="2000" dirty="0"/>
          </a:p>
        </p:txBody>
      </p:sp>
      <p:sp>
        <p:nvSpPr>
          <p:cNvPr id="9" name="QC_6_AN.440_1#465d2b52d.bracket?vja=1&amp;pid=58eda2dff&amp;color=0,0,0&amp;vpa=189&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41_1#465d2b52d?vja=1&amp;pid=58eda2dff&amp;color=0,0,0&amp;vtp=1"/>
          <p:cNvSpPr/>
          <p:nvPr/>
        </p:nvSpPr>
        <p:spPr>
          <a:xfrm>
            <a:off x="722376" y="3779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programme及后文的through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programme和“Local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Kenney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jacket.”可知，卢克最近通过该项目收到了这件夹克。故选B项。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BD.442_1#41c12bc12.choices?vja=1&amp;pid=58eda2dff&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surprise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relief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curiosity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endParaRPr lang="en-US" altLang="zh-CN" sz="2000" dirty="0"/>
          </a:p>
        </p:txBody>
      </p:sp>
      <p:sp>
        <p:nvSpPr>
          <p:cNvPr id="3" name="QC_6_AN.443_1#41c12bc12.bracket?vja=1&amp;pid=58eda2dff&amp;color=0,0,0&amp;mp=1&amp;vpa=190&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44_1#41c12bc12?vja=1&amp;pid=58eda2dff&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watches,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bracelet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diamond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rings”可知，夹克口袋里装满了贵重物品，这使卢克很惊讶。故选A项。out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curiosity意为“出于好奇”；with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joy意为“喜悦地”。</a:t>
            </a:r>
            <a:endParaRPr lang="en-US" altLang="zh-CN" sz="2200" dirty="0"/>
          </a:p>
        </p:txBody>
      </p:sp>
      <p:sp>
        <p:nvSpPr>
          <p:cNvPr id="5" name="QC_6_BD.445_1#757be88e3.choices?vja=1&amp;pid=58eda2dff&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.gold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C.materials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.belongings</a:t>
            </a:r>
            <a:endParaRPr lang="en-US" altLang="zh-CN" sz="2000" dirty="0"/>
          </a:p>
        </p:txBody>
      </p:sp>
      <p:sp>
        <p:nvSpPr>
          <p:cNvPr id="6" name="QC_6_AN.446_1#757be88e3.bracket?vja=1&amp;pid=58eda2dff&amp;color=0,0,0&amp;vpa=191&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47_1#757be88e3?vja=1&amp;pid=58eda2dff&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根据空前的personal及后文“including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watches,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bracelet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diamond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rings”可知，这些东西都属于个人物品。故选D项。belongings意为“所有物”。</a:t>
            </a:r>
            <a:endParaRPr lang="en-US" altLang="zh-CN" sz="2200" dirty="0"/>
          </a:p>
        </p:txBody>
      </p:sp>
      <p:sp>
        <p:nvSpPr>
          <p:cNvPr id="8" name="QC_6_BD.448_1#8ee64ac6d.choices?vja=1&amp;pid=58eda2dff&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.willingly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B.hesitantly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C.eventually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.immediately</a:t>
            </a:r>
            <a:endParaRPr lang="en-US" altLang="zh-CN" sz="2000" dirty="0"/>
          </a:p>
        </p:txBody>
      </p:sp>
      <p:sp>
        <p:nvSpPr>
          <p:cNvPr id="9" name="QC_6_AN.449_1#8ee64ac6d.bracket?vja=1&amp;pid=58eda2dff&amp;color=0,0,0&amp;vpa=192&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450_1#8ee64ac6d?vja=1&amp;pid=58eda2dff&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根据上文语境和空后的shared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aunt可知，身为学生的卢克发现捐赠的夹克里有贵重物品后，应是马上告知亲人。故选D项。hesitantly意为“犹豫地”。</a:t>
            </a:r>
            <a:endParaRPr lang="en-US" altLang="zh-CN" sz="2200" dirty="0"/>
          </a:p>
        </p:txBody>
      </p:sp>
      <p:sp>
        <p:nvSpPr>
          <p:cNvPr id="11" name="QC_6_BD.451_1#15abde63f.choices?vja=1&amp;pid=58eda2dff&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.seek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B.recognise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C.remind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.rob</a:t>
            </a:r>
            <a:endParaRPr lang="en-US" altLang="zh-CN" sz="2000" dirty="0"/>
          </a:p>
        </p:txBody>
      </p:sp>
      <p:sp>
        <p:nvSpPr>
          <p:cNvPr id="12" name="QC_6_AN.452_1#15abde63f.bracket?vja=1&amp;pid=58eda2dff&amp;color=0,0,0&amp;vpa=193&amp;vtp=1"/>
          <p:cNvSpPr/>
          <p:nvPr/>
        </p:nvSpPr>
        <p:spPr>
          <a:xfrm>
            <a:off x="1176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6_AS.453_1#15abde63f?vja=1&amp;pid=58eda2dff&amp;color=0,0,0&amp;vtp=1"/>
          <p:cNvSpPr/>
          <p:nvPr/>
        </p:nvSpPr>
        <p:spPr>
          <a:xfrm>
            <a:off x="722376" y="5392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items和to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Dave可知，此处表示寻找这些物品的主人。故选A项。recognise意为“认出”。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6_BD.454_1#274a89343.choices?vja=1&amp;pid=58eda2dff&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.eager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B.likely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.ready</a:t>
            </a:r>
            <a:endParaRPr lang="en-US" altLang="zh-CN" sz="2000" dirty="0"/>
          </a:p>
        </p:txBody>
      </p:sp>
      <p:sp>
        <p:nvSpPr>
          <p:cNvPr id="3" name="QC_6_AN.455_1#274a89343.bracket?vja=1&amp;pid=58eda2dff&amp;color=0,0,0&amp;mp=1&amp;vpa=194&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56_1#274a89343?vja=1&amp;pid=58eda2dff&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detective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work和下文he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back可知，经过探查，他们找到了失主。故选C项。</a:t>
            </a:r>
            <a:endParaRPr lang="en-US" altLang="zh-CN" sz="2200" dirty="0"/>
          </a:p>
        </p:txBody>
      </p:sp>
      <p:sp>
        <p:nvSpPr>
          <p:cNvPr id="5" name="QC_6_BD.457_1#322076619.choices?vja=1&amp;pid=58eda2dff&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.embarrassed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B.excited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C.sad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.annoyed</a:t>
            </a:r>
            <a:endParaRPr lang="en-US" altLang="zh-CN" sz="2000" dirty="0"/>
          </a:p>
        </p:txBody>
      </p:sp>
      <p:sp>
        <p:nvSpPr>
          <p:cNvPr id="6" name="QC_6_AN.458_1#322076619.bracket?vja=1&amp;pid=58eda2dff&amp;color=0,0,0&amp;vpa=195&amp;vtp=1"/>
          <p:cNvSpPr/>
          <p:nvPr/>
        </p:nvSpPr>
        <p:spPr>
          <a:xfrm>
            <a:off x="1294003"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59_1#322076619?vja=1&amp;pid=58eda2dff&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根据前文的Of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course及后文的to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prized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back可知，这些贵重的物品得以找回，戴夫感到激动。故选B项。</a:t>
            </a:r>
            <a:endParaRPr lang="en-US" altLang="zh-CN" sz="2200" dirty="0"/>
          </a:p>
        </p:txBody>
      </p:sp>
      <p:sp>
        <p:nvSpPr>
          <p:cNvPr id="8" name="QC_6_BD.460_1#2e4ef6f58.choices?vja=1&amp;pid=58eda2dff&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.mentioned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B.imagined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C.admitted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.realised</a:t>
            </a:r>
            <a:endParaRPr lang="en-US" altLang="zh-CN" sz="2000" dirty="0"/>
          </a:p>
        </p:txBody>
      </p:sp>
      <p:sp>
        <p:nvSpPr>
          <p:cNvPr id="9" name="QC_6_AN.461_1#2e4ef6f58.bracket?vja=1&amp;pid=58eda2dff&amp;color=0,0,0&amp;vpa=196&amp;vtp=1"/>
          <p:cNvSpPr/>
          <p:nvPr/>
        </p:nvSpPr>
        <p:spPr>
          <a:xfrm>
            <a:off x="1303401" y="3354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6_AS.462_1#2e4ef6f58?vja=1&amp;pid=58eda2dff&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根据空前的but和后文that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jacket可知，戴夫没有意识到这些东西在夹克的口袋里。故选D项。mention意为“提到”；admit意为“承认”。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6_BD.463_1#25dd70ab9.choices?vja=1&amp;pid=58eda2dff&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.grateful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B.determined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C.anxious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.amazed</a:t>
            </a:r>
            <a:endParaRPr lang="en-US" altLang="zh-CN" sz="2000" dirty="0"/>
          </a:p>
        </p:txBody>
      </p:sp>
      <p:sp>
        <p:nvSpPr>
          <p:cNvPr id="3" name="QC_6_AN.464_1#25dd70ab9.bracket?vja=1&amp;pid=58eda2dff&amp;color=0,0,0&amp;vpa=197&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65_1#25dd70ab9?vja=1&amp;pid=58eda2dff&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away和后文to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wedding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mother可知，这些物品是妻子和母亲的遗物，能够找回这些物品，戴夫非常感激卢克。故选A项。determined意为“有决心的”。</a:t>
            </a:r>
            <a:endParaRPr lang="en-US" altLang="zh-CN" sz="2200" dirty="0"/>
          </a:p>
        </p:txBody>
      </p:sp>
      <p:sp>
        <p:nvSpPr>
          <p:cNvPr id="5" name="QC_6_BD.466_1#2415f3dd3.choices?vja=1&amp;pid=58eda2dff&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resulted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belonged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endParaRPr lang="en-US" altLang="zh-CN" sz="2000" dirty="0"/>
          </a:p>
        </p:txBody>
      </p:sp>
      <p:sp>
        <p:nvSpPr>
          <p:cNvPr id="6" name="QC_6_AN.467_1#2415f3dd3.bracket?vja=1&amp;pid=58eda2dff&amp;color=0,0,0&amp;vpa=198&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68_1#2415f3dd3?vja=1&amp;pid=58eda2dff&amp;color=0,0,0&amp;vtp=1"/>
          <p:cNvSpPr/>
          <p:nvPr/>
        </p:nvSpPr>
        <p:spPr>
          <a:xfrm>
            <a:off x="722376" y="2928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根据前文items和后文his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mother可知，这些物件是戴夫过世的母亲的遗物。故选C项。lead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to意为“导致；通向”；belong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to意为“属于”；stand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for意为“代表”。</a:t>
            </a:r>
            <a:endParaRPr lang="en-US" altLang="zh-CN" sz="2200" dirty="0"/>
          </a:p>
        </p:txBody>
      </p:sp>
      <p:sp>
        <p:nvSpPr>
          <p:cNvPr id="8" name="QC_6_BD.469_1#d84224675.choices?vja=1&amp;pid=58eda2dff&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.accept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B.appreciate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C.support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.understand</a:t>
            </a:r>
            <a:endParaRPr lang="en-US" altLang="zh-CN" sz="2000" dirty="0"/>
          </a:p>
        </p:txBody>
      </p:sp>
      <p:sp>
        <p:nvSpPr>
          <p:cNvPr id="9" name="QC_6_AN.470_1#d84224675.bracket?vja=1&amp;pid=58eda2dff&amp;color=0,0,0&amp;vpa=199&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71_1#d84224675?vja=1&amp;pid=58eda2dff&amp;color=0,0,0&amp;vtp=1"/>
          <p:cNvSpPr/>
          <p:nvPr/>
        </p:nvSpPr>
        <p:spPr>
          <a:xfrm>
            <a:off x="722376" y="4160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____和“This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thing.”以及后文what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family可知，戴夫对卢克所做的事情表示感激。故选B项。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5_BD.472_1#dcce74c0f?vja=1&amp;pid=f05e1f9ad&amp;color=0,0,0&amp;vtp=1&amp;bt=1"/>
          <p:cNvSpPr/>
          <p:nvPr/>
        </p:nvSpPr>
        <p:spPr>
          <a:xfrm>
            <a:off x="722376" y="896112"/>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[河南南阳六校2025高二期末联考]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abbreviated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scientific</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advances.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fantasy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creates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automated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5_AN.473_1#dcce74c0f.blank?vja=1&amp;pid=f05e1f9ad&amp;color=0,0,0&amp;vpa=200&amp;vtp=1"/>
          <p:cNvSpPr/>
          <p:nvPr/>
        </p:nvSpPr>
        <p:spPr>
          <a:xfrm>
            <a:off x="10602468" y="858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AN.474_1#dcce74c0f.blank?vja=1&amp;pid=f05e1f9ad&amp;color=0,0,0&amp;vpa=201&amp;vtp=1"/>
          <p:cNvSpPr/>
          <p:nvPr/>
        </p:nvSpPr>
        <p:spPr>
          <a:xfrm>
            <a:off x="8758492" y="1239012"/>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discoveries</a:t>
            </a:r>
            <a:endParaRPr lang="en-US" altLang="zh-CN" sz="2000" dirty="0"/>
          </a:p>
        </p:txBody>
      </p:sp>
      <p:sp>
        <p:nvSpPr>
          <p:cNvPr id="5" name="QM_5_AN.475_1#dcce74c0f.blank?vja=1&amp;pid=f05e1f9ad&amp;color=0,0,0&amp;vpa=202&amp;vtp=1"/>
          <p:cNvSpPr/>
          <p:nvPr/>
        </p:nvSpPr>
        <p:spPr>
          <a:xfrm>
            <a:off x="6851714" y="2369312"/>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slightly</a:t>
            </a:r>
            <a:endParaRPr lang="en-US" altLang="zh-CN" sz="2000" dirty="0"/>
          </a:p>
        </p:txBody>
      </p:sp>
      <p:sp>
        <p:nvSpPr>
          <p:cNvPr id="6" name="QM_5_AN.476_1#dcce74c0f.blank?vja=1&amp;pid=f05e1f9ad&amp;color=0,0,0&amp;vpa=203&amp;vtp=1"/>
          <p:cNvSpPr/>
          <p:nvPr/>
        </p:nvSpPr>
        <p:spPr>
          <a:xfrm>
            <a:off x="10264839" y="3525012"/>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believable</a:t>
            </a:r>
            <a:endParaRPr lang="en-US" altLang="zh-CN" sz="2000" dirty="0"/>
          </a:p>
        </p:txBody>
      </p:sp>
      <p:sp>
        <p:nvSpPr>
          <p:cNvPr id="7" name="QM_5_AN.477_1#dcce74c0f.blank?vja=1&amp;pid=f05e1f9ad&amp;color=0,0,0&amp;vpa=204&amp;vtp=1"/>
          <p:cNvSpPr/>
          <p:nvPr/>
        </p:nvSpPr>
        <p:spPr>
          <a:xfrm>
            <a:off x="2695004" y="4287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M_5_BD.478_1#dcce74c0f?vja=1&amp;pid=f05e1f9ad&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urge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consequences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rapid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guidance.Those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progress.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romance.Whether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carefully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thought-provoking</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issues.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fictional.</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5_AN.479_1#dcce74c0f.blank?vja=1&amp;pid=f05e1f9ad&amp;color=0,0,0&amp;mp=1&amp;vpa=205&amp;vtp=1"/>
          <p:cNvSpPr/>
          <p:nvPr/>
        </p:nvSpPr>
        <p:spPr>
          <a:xfrm>
            <a:off x="5580126" y="845312"/>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4" name="QM_5_AN.480_1#dcce74c0f.blank?vja=1&amp;pid=f05e1f9ad&amp;color=0,0,0&amp;mp=1&amp;vpa=206&amp;vtp=1"/>
          <p:cNvSpPr/>
          <p:nvPr/>
        </p:nvSpPr>
        <p:spPr>
          <a:xfrm>
            <a:off x="3500501" y="1620012"/>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without</a:t>
            </a:r>
            <a:endParaRPr lang="en-US" altLang="zh-CN" sz="2000" dirty="0"/>
          </a:p>
        </p:txBody>
      </p:sp>
      <p:sp>
        <p:nvSpPr>
          <p:cNvPr id="5" name="QM_5_AN.481_1#dcce74c0f.blank?vja=1&amp;pid=f05e1f9ad&amp;color=0,0,0&amp;mp=1&amp;vpa=207&amp;vtp=1"/>
          <p:cNvSpPr/>
          <p:nvPr/>
        </p:nvSpPr>
        <p:spPr>
          <a:xfrm>
            <a:off x="3217926" y="2001012"/>
            <a:ext cx="788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lost</a:t>
            </a:r>
            <a:endParaRPr lang="en-US" altLang="zh-CN" sz="2000" dirty="0"/>
          </a:p>
        </p:txBody>
      </p:sp>
      <p:sp>
        <p:nvSpPr>
          <p:cNvPr id="6" name="QM_5_AN.482_1#dcce74c0f.blank?vja=1&amp;pid=f05e1f9ad&amp;color=0,0,0&amp;mp=1&amp;vpa=208&amp;vtp=1"/>
          <p:cNvSpPr/>
          <p:nvPr/>
        </p:nvSpPr>
        <p:spPr>
          <a:xfrm>
            <a:off x="3395345" y="2750312"/>
            <a:ext cx="958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designed</a:t>
            </a:r>
            <a:endParaRPr lang="en-US" altLang="zh-CN" sz="2000" dirty="0"/>
          </a:p>
        </p:txBody>
      </p:sp>
      <p:sp>
        <p:nvSpPr>
          <p:cNvPr id="7" name="QM_5_AN.483_1#dcce74c0f.blank?vja=1&amp;pid=f05e1f9ad&amp;color=0,0,0&amp;mp=1&amp;vpa=209&amp;vtp=1"/>
          <p:cNvSpPr/>
          <p:nvPr/>
        </p:nvSpPr>
        <p:spPr>
          <a:xfrm>
            <a:off x="3179826" y="3131312"/>
            <a:ext cx="86855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offering</a:t>
            </a:r>
            <a:endParaRPr lang="en-US" altLang="zh-CN" sz="2000" dirty="0"/>
          </a:p>
        </p:txBody>
      </p:sp>
      <p:sp>
        <p:nvSpPr>
          <p:cNvPr id="8" name="QM_5_EX.484_1#dcce74c0f?vja=1&amp;pid=f05e1f9ad&amp;color=0,0,0&amp;vtp=1"/>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本文是一篇说明文。文章主要介绍了科幻小说的定义、特点、主题及其与现实世界的关系等。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6_BD.485_1#53ef60f78?vja=1&amp;pid=dcce74c0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86_1#53ef60f78.blank?vja=1&amp;pid=dcce74c0f&amp;color=0,0,0&amp;vpa=210&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487_1#53ef60f78?vja=1&amp;pid=dcce74c0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幻小说常缩写为sci-fi，它是一种探索由无数科学发现或技术进步塑造的想象中的未来的小说。type意为“类型；种类”时为可数名词，此处泛指“一种小说”，且type的发音以辅音音素开头，应用不定冠词a修饰。故填a。</a:t>
            </a:r>
            <a:endParaRPr lang="en-US" altLang="zh-CN" sz="2200" dirty="0"/>
          </a:p>
        </p:txBody>
      </p:sp>
      <p:sp>
        <p:nvSpPr>
          <p:cNvPr id="5" name="QB_6_BD.488_1#7479653b1?vja=1&amp;pid=dcce74c0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489_1#7479653b1.blank?vja=1&amp;pid=dcce74c0f&amp;color=0,0,0&amp;vpa=211&amp;vtp=1"/>
          <p:cNvSpPr/>
          <p:nvPr/>
        </p:nvSpPr>
        <p:spPr>
          <a:xfrm>
            <a:off x="1049401" y="2465959"/>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discoveries</a:t>
            </a:r>
            <a:endParaRPr lang="en-US" altLang="zh-CN" sz="2000" dirty="0"/>
          </a:p>
        </p:txBody>
      </p:sp>
      <p:sp>
        <p:nvSpPr>
          <p:cNvPr id="7" name="QB_6_AS.490_1#7479653b1?vja=1&amp;pid=dcce74c0f&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句意见上一题解析。设空处在句中与technological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advances共同作by的宾语，且其前有countless修饰，故应用名词复数形式。故填discoveries。</a:t>
            </a:r>
            <a:endParaRPr lang="en-US" altLang="zh-CN" sz="2200" dirty="0"/>
          </a:p>
        </p:txBody>
      </p:sp>
      <p:sp>
        <p:nvSpPr>
          <p:cNvPr id="8" name="QB_6_BD.491_1#81730779f?vja=1&amp;pid=dcce74c0f&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6_AN.492_1#81730779f.blank?vja=1&amp;pid=dcce74c0f&amp;color=0,0,0&amp;vpa=212&amp;vtp=1"/>
          <p:cNvSpPr/>
          <p:nvPr/>
        </p:nvSpPr>
        <p:spPr>
          <a:xfrm>
            <a:off x="1049401" y="3685159"/>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slightly</a:t>
            </a:r>
            <a:endParaRPr lang="en-US" altLang="zh-CN" sz="2000" dirty="0"/>
          </a:p>
        </p:txBody>
      </p:sp>
      <p:sp>
        <p:nvSpPr>
          <p:cNvPr id="10" name="QB_6_AS.493_1#81730779f?vja=1&amp;pid=dcce74c0f&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些故事展现全新的世界，而另一些则描述我们自己世界的各种版本，这些版本被似乎只比我们当下拥有的略胜一筹的新发明改变。设空处作状语，修饰形容词superior，应用副词slightly，意为“稍微，略微”。故填sligh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494_1#9761280e8?vja=1&amp;pid=dcce74c0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6_AN.495_1#9761280e8.blank?vja=1&amp;pid=dcce74c0f&amp;color=0,0,0&amp;vpa=213&amp;vtp=1"/>
          <p:cNvSpPr/>
          <p:nvPr/>
        </p:nvSpPr>
        <p:spPr>
          <a:xfrm>
            <a:off x="1036701" y="858013"/>
            <a:ext cx="1098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believable</a:t>
            </a:r>
            <a:endParaRPr lang="en-US" altLang="zh-CN" sz="2000" dirty="0"/>
          </a:p>
        </p:txBody>
      </p:sp>
      <p:sp>
        <p:nvSpPr>
          <p:cNvPr id="4" name="QB_6_AS.496_1#9761280e8?vja=1&amp;pid=dcce74c0f&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句意为：科幻小说不依赖魔法，而是基于真实的或可能的科学创造出可信的技术。设空处作定语，修饰名词technologies，应用形容词，结合句意可知，此处表示“可信的”。故填believable。</a:t>
            </a:r>
            <a:endParaRPr lang="en-US" altLang="zh-CN" sz="2200" dirty="0"/>
          </a:p>
        </p:txBody>
      </p:sp>
      <p:sp>
        <p:nvSpPr>
          <p:cNvPr id="5" name="QB_6_BD.497_1#bf91b7f6f?vja=1&amp;pid=dcce74c0f&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498_1#bf91b7f6f.blank?vja=1&amp;pid=dcce74c0f&amp;color=0,0,0&amp;vpa=214&amp;vtp=1"/>
          <p:cNvSpPr/>
          <p:nvPr/>
        </p:nvSpPr>
        <p:spPr>
          <a:xfrm>
            <a:off x="1062101" y="2084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499_1#bf91b7f6f?vja=1&amp;pid=dcce74c0f&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句意为：例如，一个故事可能会描述一个未来世界，在这个世界里机器人可以接管人类工作，从而引发关于人类在自动化社会中的角色的思考。设空处引导定语从句，先行词为a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world，关系词替代先行词在从句中作地点状语，应用关系副词where引导该从句。故填where。</a:t>
            </a:r>
            <a:endParaRPr lang="en-US" altLang="zh-CN" sz="2200" dirty="0"/>
          </a:p>
        </p:txBody>
      </p:sp>
      <p:sp>
        <p:nvSpPr>
          <p:cNvPr id="8" name="QB_6_BD.500_1#f6d9c4434?vja=1&amp;pid=dcce74c0f&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501_1#f6d9c4434.blank?vja=1&amp;pid=dcce74c0f&amp;color=0,0,0&amp;vpa=215&amp;vtp=1"/>
          <p:cNvSpPr/>
          <p:nvPr/>
        </p:nvSpPr>
        <p:spPr>
          <a:xfrm>
            <a:off x="1024001" y="3685159"/>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10" name="QB_6_AS.502_1#f6d9c4434?vja=1&amp;pid=dcce74c0f&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句意为：科幻小说作家常有探索快速变化的后果的强烈欲望。an/the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sth是固定搭配，意为“做某事的强烈欲望/冲动”，其中的不定式作后置定语。故填to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BD.503_1#8b9e48fad?vja=1&amp;pid=dcce74c0f&amp;color=0,0,0&amp;vtp=1&amp;bt=1"/>
          <p:cNvSpPr/>
          <p:nvPr/>
        </p:nvSpPr>
        <p:spPr>
          <a:xfrm>
            <a:off x="722376" y="896113"/>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6_AN.504_1#8b9e48fad.blank?vja=1&amp;pid=dcce74c0f&amp;color=0,0,0&amp;vpa=216&amp;vtp=1"/>
          <p:cNvSpPr/>
          <p:nvPr/>
        </p:nvSpPr>
        <p:spPr>
          <a:xfrm>
            <a:off x="1049401" y="858013"/>
            <a:ext cx="83185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without</a:t>
            </a:r>
            <a:endParaRPr lang="en-US" altLang="zh-CN" sz="2000" dirty="0"/>
          </a:p>
        </p:txBody>
      </p:sp>
      <p:sp>
        <p:nvSpPr>
          <p:cNvPr id="4" name="QB_6_AS.505_1#8b9e48fad?vja=1&amp;pid=dcce74c0f&amp;color=0,0,0&amp;vtp=1"/>
          <p:cNvSpPr/>
          <p:nvPr/>
        </p:nvSpPr>
        <p:spPr>
          <a:xfrm>
            <a:off x="722376" y="1296734"/>
            <a:ext cx="10753344" cy="1099122"/>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许多故事反映了对技术可能如何损害我们的尊严或正直的担忧，尤其是在没有指导的情况下使用技术时。根据句意可知，此处指“在没有指导的情况下使用技术”，应用介词without，意为“没有”。故填without。</a:t>
            </a:r>
            <a:endParaRPr lang="en-US" altLang="zh-CN" sz="2200" dirty="0"/>
          </a:p>
        </p:txBody>
      </p:sp>
      <p:sp>
        <p:nvSpPr>
          <p:cNvPr id="5" name="QB_6_BD.506_1#29faa7632?vja=1&amp;pid=dcce74c0f&amp;color=0,0,0&amp;vtp=1"/>
          <p:cNvSpPr/>
          <p:nvPr/>
        </p:nvSpPr>
        <p:spPr>
          <a:xfrm>
            <a:off x="722376" y="24278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507_1#29faa7632.blank?vja=1&amp;pid=dcce74c0f&amp;color=0,0,0&amp;vpa=217&amp;vtp=1"/>
          <p:cNvSpPr/>
          <p:nvPr/>
        </p:nvSpPr>
        <p:spPr>
          <a:xfrm>
            <a:off x="998601" y="2389759"/>
            <a:ext cx="788988" cy="334137"/>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lost</a:t>
            </a:r>
            <a:endParaRPr lang="en-US" altLang="zh-CN" sz="2000" dirty="0"/>
          </a:p>
        </p:txBody>
      </p:sp>
      <p:sp>
        <p:nvSpPr>
          <p:cNvPr id="7" name="QB_6_AS.508_1#29faa7632?vja=1&amp;pid=dcce74c0f&amp;color=0,0,0&amp;vtp=1"/>
          <p:cNvSpPr/>
          <p:nvPr/>
        </p:nvSpPr>
        <p:spPr>
          <a:xfrm>
            <a:off x="722376" y="2833434"/>
            <a:ext cx="10753344" cy="1095820"/>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句意为：那些故事可能作为警示，展示了人类价值观在追求进步的角逐中可能会如何丧失。could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为宾语从句的谓语，从句主语human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values与lose之间为被动关系，应用被动语态，且设空处位于情态动词could后。故填be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a:t>
            </a:r>
            <a:endParaRPr lang="en-US" altLang="zh-CN" sz="2200" dirty="0"/>
          </a:p>
        </p:txBody>
      </p:sp>
      <p:sp>
        <p:nvSpPr>
          <p:cNvPr id="8" name="QB_6_BD.509_1#96379c364?vja=1&amp;pid=dcce74c0f&amp;color=0,0,0&amp;vtp=1"/>
          <p:cNvSpPr/>
          <p:nvPr/>
        </p:nvSpPr>
        <p:spPr>
          <a:xfrm>
            <a:off x="722376" y="3964559"/>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6_AN.510_1#96379c364.blank?vja=1&amp;pid=dcce74c0f&amp;color=0,0,0&amp;vpa=218&amp;vtp=1"/>
          <p:cNvSpPr/>
          <p:nvPr/>
        </p:nvSpPr>
        <p:spPr>
          <a:xfrm>
            <a:off x="1049401" y="3913759"/>
            <a:ext cx="95885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designed</a:t>
            </a:r>
            <a:endParaRPr lang="en-US" altLang="zh-CN" sz="2000" dirty="0"/>
          </a:p>
        </p:txBody>
      </p:sp>
      <p:sp>
        <p:nvSpPr>
          <p:cNvPr id="10" name="QB_6_AS.511_1#96379c364?vja=1&amp;pid=dcce74c0f&amp;color=0,0,0&amp;vtp=1"/>
          <p:cNvSpPr/>
          <p:nvPr/>
        </p:nvSpPr>
        <p:spPr>
          <a:xfrm>
            <a:off x="722376" y="4370134"/>
            <a:ext cx="10753344" cy="1824546"/>
          </a:xfrm>
          <a:prstGeom prst="rect">
            <a:avLst/>
          </a:prstGeom>
          <a:noFill/>
          <a:ln/>
        </p:spPr>
        <p:txBody>
          <a:bodyPr wrap="square" lIns="0" tIns="0" rIns="0" bIns="0" rtlCol="0" anchor="t"/>
          <a:lstStyle/>
          <a:p>
            <a:pPr algn="just">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句意为：无论科幻小说的情节背景是随机的还是精心设计的，它们通常富有想象力且引人深思，为读者提供了一种看待现实世界问题的新方式。此处为Whether引导的让步状语从句的省略，其完整表述为Whether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sci-fi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random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designed；design与the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sci-fi之间为被动关系，应用被动语态，此处省略the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sci-fi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are。故填designed。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512_1#def72b251?vja=1&amp;pid=dcce74c0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6_AN.513_1#def72b251.blank?vja=1&amp;pid=dcce74c0f&amp;color=0,0,0&amp;vpa=219&amp;vtp=1"/>
          <p:cNvSpPr/>
          <p:nvPr/>
        </p:nvSpPr>
        <p:spPr>
          <a:xfrm>
            <a:off x="1151001" y="845313"/>
            <a:ext cx="86855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offering</a:t>
            </a:r>
            <a:endParaRPr lang="en-US" altLang="zh-CN" sz="2000" dirty="0"/>
          </a:p>
        </p:txBody>
      </p:sp>
      <p:sp>
        <p:nvSpPr>
          <p:cNvPr id="4" name="QB_6_AS.514_1#def72b251?vja=1&amp;pid=dcce74c0f&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句意见上一题解析。句中已有谓语，设空处应用非谓语形式，offer与其逻辑主语the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sci-fi之间为主动关系，应用现在分词作状语。故填offering。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TotalTime>
  <Words>11675</Words>
  <Application>Microsoft Office PowerPoint</Application>
  <PresentationFormat>宽屏</PresentationFormat>
  <Paragraphs>794</Paragraphs>
  <Slides>106</Slides>
  <Notes>102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106</vt:i4>
      </vt:variant>
    </vt:vector>
  </HeadingPairs>
  <TitlesOfParts>
    <vt:vector size="115"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2025-10-22T12:48:44Z</dcterms:created>
  <dcterms:modified xsi:type="dcterms:W3CDTF">2025-10-23T00:25:57Z</dcterms:modified>
  <cp:category/>
  <cp:contentStatus/>
</cp:coreProperties>
</file>